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Cerebri" charset="1" panose="00000500000000000000"/>
      <p:regular r:id="rId15"/>
    </p:embeddedFont>
    <p:embeddedFont>
      <p:font typeface="Laila Bold" charset="1" panose="02000000000000000000"/>
      <p:regular r:id="rId16"/>
    </p:embeddedFont>
    <p:embeddedFont>
      <p:font typeface="Cerebri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png" Type="http://schemas.openxmlformats.org/officeDocument/2006/relationships/image"/><Relationship Id="rId12" Target="../media/image23.png" Type="http://schemas.openxmlformats.org/officeDocument/2006/relationships/image"/><Relationship Id="rId13" Target="../media/image24.png" Type="http://schemas.openxmlformats.org/officeDocument/2006/relationships/image"/><Relationship Id="rId14" Target="../media/image25.pn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sp>
        <p:nvSpPr>
          <p:cNvPr name="Freeform 2" id="2"/>
          <p:cNvSpPr/>
          <p:nvPr/>
        </p:nvSpPr>
        <p:spPr>
          <a:xfrm flipH="false" flipV="false" rot="0">
            <a:off x="6811777" y="0"/>
            <a:ext cx="13716000" cy="10287000"/>
          </a:xfrm>
          <a:custGeom>
            <a:avLst/>
            <a:gdLst/>
            <a:ahLst/>
            <a:cxnLst/>
            <a:rect r="r" b="b" t="t" l="l"/>
            <a:pathLst>
              <a:path h="10287000" w="13716000">
                <a:moveTo>
                  <a:pt x="0" y="0"/>
                </a:moveTo>
                <a:lnTo>
                  <a:pt x="13716000" y="0"/>
                </a:lnTo>
                <a:lnTo>
                  <a:pt x="13716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8644095" y="-677381"/>
            <a:ext cx="21409097" cy="12066926"/>
            <a:chOff x="0" y="0"/>
            <a:chExt cx="830737" cy="468233"/>
          </a:xfrm>
        </p:grpSpPr>
        <p:sp>
          <p:nvSpPr>
            <p:cNvPr name="Freeform 4" id="4"/>
            <p:cNvSpPr/>
            <p:nvPr/>
          </p:nvSpPr>
          <p:spPr>
            <a:xfrm flipH="false" flipV="false" rot="0">
              <a:off x="0" y="0"/>
              <a:ext cx="830737" cy="468233"/>
            </a:xfrm>
            <a:custGeom>
              <a:avLst/>
              <a:gdLst/>
              <a:ahLst/>
              <a:cxnLst/>
              <a:rect r="r" b="b" t="t" l="l"/>
              <a:pathLst>
                <a:path h="468233" w="830737">
                  <a:moveTo>
                    <a:pt x="203200" y="0"/>
                  </a:moveTo>
                  <a:lnTo>
                    <a:pt x="830737" y="0"/>
                  </a:lnTo>
                  <a:lnTo>
                    <a:pt x="627537" y="468233"/>
                  </a:lnTo>
                  <a:lnTo>
                    <a:pt x="0" y="468233"/>
                  </a:lnTo>
                  <a:lnTo>
                    <a:pt x="203200" y="0"/>
                  </a:lnTo>
                  <a:close/>
                </a:path>
              </a:pathLst>
            </a:custGeom>
            <a:solidFill>
              <a:srgbClr val="F0FFC4"/>
            </a:solidFill>
          </p:spPr>
        </p:sp>
        <p:sp>
          <p:nvSpPr>
            <p:cNvPr name="TextBox 5" id="5"/>
            <p:cNvSpPr txBox="true"/>
            <p:nvPr/>
          </p:nvSpPr>
          <p:spPr>
            <a:xfrm>
              <a:off x="101600" y="-47625"/>
              <a:ext cx="627537" cy="515858"/>
            </a:xfrm>
            <a:prstGeom prst="rect">
              <a:avLst/>
            </a:prstGeom>
          </p:spPr>
          <p:txBody>
            <a:bodyPr anchor="ctr" rtlCol="false" tIns="50800" lIns="50800" bIns="50800" rIns="50800"/>
            <a:lstStyle/>
            <a:p>
              <a:pPr algn="ctr">
                <a:lnSpc>
                  <a:spcPts val="3503"/>
                </a:lnSpc>
              </a:pPr>
            </a:p>
          </p:txBody>
        </p:sp>
      </p:grpSp>
      <p:grpSp>
        <p:nvGrpSpPr>
          <p:cNvPr name="Group 6" id="6"/>
          <p:cNvGrpSpPr/>
          <p:nvPr/>
        </p:nvGrpSpPr>
        <p:grpSpPr>
          <a:xfrm rot="0">
            <a:off x="-3182525" y="3531018"/>
            <a:ext cx="13855578" cy="3224964"/>
            <a:chOff x="0" y="0"/>
            <a:chExt cx="2044712" cy="475918"/>
          </a:xfrm>
        </p:grpSpPr>
        <p:sp>
          <p:nvSpPr>
            <p:cNvPr name="Freeform 7" id="7"/>
            <p:cNvSpPr/>
            <p:nvPr/>
          </p:nvSpPr>
          <p:spPr>
            <a:xfrm flipH="false" flipV="false" rot="0">
              <a:off x="5976" y="0"/>
              <a:ext cx="2032760" cy="475918"/>
            </a:xfrm>
            <a:custGeom>
              <a:avLst/>
              <a:gdLst/>
              <a:ahLst/>
              <a:cxnLst/>
              <a:rect r="r" b="b" t="t" l="l"/>
              <a:pathLst>
                <a:path h="475918" w="2032760">
                  <a:moveTo>
                    <a:pt x="216781" y="0"/>
                  </a:moveTo>
                  <a:lnTo>
                    <a:pt x="2019179" y="0"/>
                  </a:lnTo>
                  <a:cubicBezTo>
                    <a:pt x="2023517" y="0"/>
                    <a:pt x="2027565" y="2178"/>
                    <a:pt x="2029956" y="5798"/>
                  </a:cubicBezTo>
                  <a:cubicBezTo>
                    <a:pt x="2032346" y="9418"/>
                    <a:pt x="2032760" y="13996"/>
                    <a:pt x="2031056" y="17986"/>
                  </a:cubicBezTo>
                  <a:lnTo>
                    <a:pt x="1843215" y="457932"/>
                  </a:lnTo>
                  <a:cubicBezTo>
                    <a:pt x="1838557" y="468841"/>
                    <a:pt x="1827840" y="475918"/>
                    <a:pt x="1815979" y="475918"/>
                  </a:cubicBezTo>
                  <a:lnTo>
                    <a:pt x="13581" y="475918"/>
                  </a:lnTo>
                  <a:cubicBezTo>
                    <a:pt x="9243" y="475918"/>
                    <a:pt x="5194" y="473740"/>
                    <a:pt x="2804" y="470120"/>
                  </a:cubicBezTo>
                  <a:cubicBezTo>
                    <a:pt x="413" y="466500"/>
                    <a:pt x="0" y="461922"/>
                    <a:pt x="1703" y="457932"/>
                  </a:cubicBezTo>
                  <a:lnTo>
                    <a:pt x="189545" y="17986"/>
                  </a:lnTo>
                  <a:cubicBezTo>
                    <a:pt x="194202" y="7077"/>
                    <a:pt x="204919" y="0"/>
                    <a:pt x="216781" y="0"/>
                  </a:cubicBezTo>
                  <a:close/>
                </a:path>
              </a:pathLst>
            </a:custGeom>
            <a:solidFill>
              <a:srgbClr val="104552"/>
            </a:solidFill>
          </p:spPr>
        </p:sp>
        <p:sp>
          <p:nvSpPr>
            <p:cNvPr name="TextBox 8" id="8"/>
            <p:cNvSpPr txBox="true"/>
            <p:nvPr/>
          </p:nvSpPr>
          <p:spPr>
            <a:xfrm>
              <a:off x="101600" y="-47625"/>
              <a:ext cx="1841512" cy="523543"/>
            </a:xfrm>
            <a:prstGeom prst="rect">
              <a:avLst/>
            </a:prstGeom>
          </p:spPr>
          <p:txBody>
            <a:bodyPr anchor="ctr" rtlCol="false" tIns="50800" lIns="50800" bIns="50800" rIns="50800"/>
            <a:lstStyle/>
            <a:p>
              <a:pPr algn="ctr">
                <a:lnSpc>
                  <a:spcPts val="3500"/>
                </a:lnSpc>
              </a:pPr>
            </a:p>
          </p:txBody>
        </p:sp>
      </p:grpSp>
      <p:sp>
        <p:nvSpPr>
          <p:cNvPr name="Freeform 9" id="9"/>
          <p:cNvSpPr/>
          <p:nvPr/>
        </p:nvSpPr>
        <p:spPr>
          <a:xfrm flipH="false" flipV="false" rot="0">
            <a:off x="4304871" y="630063"/>
            <a:ext cx="2144204" cy="2128122"/>
          </a:xfrm>
          <a:custGeom>
            <a:avLst/>
            <a:gdLst/>
            <a:ahLst/>
            <a:cxnLst/>
            <a:rect r="r" b="b" t="t" l="l"/>
            <a:pathLst>
              <a:path h="2128122" w="2144204">
                <a:moveTo>
                  <a:pt x="0" y="0"/>
                </a:moveTo>
                <a:lnTo>
                  <a:pt x="2144204" y="0"/>
                </a:lnTo>
                <a:lnTo>
                  <a:pt x="2144204" y="2128123"/>
                </a:lnTo>
                <a:lnTo>
                  <a:pt x="0" y="2128123"/>
                </a:lnTo>
                <a:lnTo>
                  <a:pt x="0" y="0"/>
                </a:lnTo>
                <a:close/>
              </a:path>
            </a:pathLst>
          </a:custGeom>
          <a:blipFill>
            <a:blip r:embed="rId3"/>
            <a:stretch>
              <a:fillRect l="0" t="0" r="0" b="0"/>
            </a:stretch>
          </a:blipFill>
        </p:spPr>
      </p:sp>
      <p:sp>
        <p:nvSpPr>
          <p:cNvPr name="TextBox 10" id="10"/>
          <p:cNvSpPr txBox="true"/>
          <p:nvPr/>
        </p:nvSpPr>
        <p:spPr>
          <a:xfrm rot="0">
            <a:off x="633433" y="5279882"/>
            <a:ext cx="8115300" cy="679450"/>
          </a:xfrm>
          <a:prstGeom prst="rect">
            <a:avLst/>
          </a:prstGeom>
        </p:spPr>
        <p:txBody>
          <a:bodyPr anchor="t" rtlCol="false" tIns="0" lIns="0" bIns="0" rIns="0">
            <a:spAutoFit/>
          </a:bodyPr>
          <a:lstStyle/>
          <a:p>
            <a:pPr algn="l">
              <a:lnSpc>
                <a:spcPts val="5599"/>
              </a:lnSpc>
              <a:spcBef>
                <a:spcPct val="0"/>
              </a:spcBef>
            </a:pPr>
            <a:r>
              <a:rPr lang="en-US" sz="3999">
                <a:solidFill>
                  <a:srgbClr val="F0FFC4"/>
                </a:solidFill>
                <a:latin typeface="Cerebri"/>
                <a:ea typeface="Cerebri"/>
                <a:cs typeface="Cerebri"/>
                <a:sym typeface="Cerebri"/>
              </a:rPr>
              <a:t>Bölüm Tanıtım Katoloğu</a:t>
            </a:r>
          </a:p>
        </p:txBody>
      </p:sp>
      <p:sp>
        <p:nvSpPr>
          <p:cNvPr name="TextBox 11" id="11"/>
          <p:cNvSpPr txBox="true"/>
          <p:nvPr/>
        </p:nvSpPr>
        <p:spPr>
          <a:xfrm rot="0">
            <a:off x="633433" y="4202430"/>
            <a:ext cx="9201330" cy="995680"/>
          </a:xfrm>
          <a:prstGeom prst="rect">
            <a:avLst/>
          </a:prstGeom>
        </p:spPr>
        <p:txBody>
          <a:bodyPr anchor="t" rtlCol="false" tIns="0" lIns="0" bIns="0" rIns="0">
            <a:spAutoFit/>
          </a:bodyPr>
          <a:lstStyle/>
          <a:p>
            <a:pPr algn="l">
              <a:lnSpc>
                <a:spcPts val="8120"/>
              </a:lnSpc>
              <a:spcBef>
                <a:spcPct val="0"/>
              </a:spcBef>
            </a:pPr>
            <a:r>
              <a:rPr lang="en-US" sz="5800" b="true">
                <a:solidFill>
                  <a:srgbClr val="F0FFC4"/>
                </a:solidFill>
                <a:latin typeface="Laila Bold"/>
                <a:ea typeface="Laila Bold"/>
                <a:cs typeface="Laila Bold"/>
                <a:sym typeface="Laila Bold"/>
              </a:rPr>
              <a:t>ÇEVRE MÜHENDİSLİĞİ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2585056" y="-4455940"/>
            <a:ext cx="22102083" cy="8681275"/>
            <a:chOff x="0" y="0"/>
            <a:chExt cx="5821125" cy="2286426"/>
          </a:xfrm>
        </p:grpSpPr>
        <p:sp>
          <p:nvSpPr>
            <p:cNvPr name="Freeform 3" id="3"/>
            <p:cNvSpPr/>
            <p:nvPr/>
          </p:nvSpPr>
          <p:spPr>
            <a:xfrm flipH="false" flipV="false" rot="0">
              <a:off x="0" y="0"/>
              <a:ext cx="5821125" cy="2286426"/>
            </a:xfrm>
            <a:custGeom>
              <a:avLst/>
              <a:gdLst/>
              <a:ahLst/>
              <a:cxnLst/>
              <a:rect r="r" b="b" t="t" l="l"/>
              <a:pathLst>
                <a:path h="2286426" w="5821125">
                  <a:moveTo>
                    <a:pt x="0" y="0"/>
                  </a:moveTo>
                  <a:lnTo>
                    <a:pt x="5821125" y="0"/>
                  </a:lnTo>
                  <a:lnTo>
                    <a:pt x="5821125" y="2286426"/>
                  </a:lnTo>
                  <a:lnTo>
                    <a:pt x="0" y="2286426"/>
                  </a:lnTo>
                  <a:close/>
                </a:path>
              </a:pathLst>
            </a:custGeom>
            <a:solidFill>
              <a:srgbClr val="104552"/>
            </a:solidFill>
          </p:spPr>
        </p:sp>
        <p:sp>
          <p:nvSpPr>
            <p:cNvPr name="TextBox 4" id="4"/>
            <p:cNvSpPr txBox="true"/>
            <p:nvPr/>
          </p:nvSpPr>
          <p:spPr>
            <a:xfrm>
              <a:off x="0" y="-47625"/>
              <a:ext cx="5821125" cy="2334051"/>
            </a:xfrm>
            <a:prstGeom prst="rect">
              <a:avLst/>
            </a:prstGeom>
          </p:spPr>
          <p:txBody>
            <a:bodyPr anchor="ctr" rtlCol="false" tIns="50800" lIns="50800" bIns="50800" rIns="50800"/>
            <a:lstStyle/>
            <a:p>
              <a:pPr algn="ctr">
                <a:lnSpc>
                  <a:spcPts val="3500"/>
                </a:lnSpc>
              </a:pPr>
            </a:p>
          </p:txBody>
        </p:sp>
      </p:grpSp>
      <p:sp>
        <p:nvSpPr>
          <p:cNvPr name="Freeform 5" id="5"/>
          <p:cNvSpPr/>
          <p:nvPr/>
        </p:nvSpPr>
        <p:spPr>
          <a:xfrm flipH="false" flipV="false" rot="0">
            <a:off x="10213258" y="862781"/>
            <a:ext cx="6913479" cy="8229600"/>
          </a:xfrm>
          <a:custGeom>
            <a:avLst/>
            <a:gdLst/>
            <a:ahLst/>
            <a:cxnLst/>
            <a:rect r="r" b="b" t="t" l="l"/>
            <a:pathLst>
              <a:path h="8229600" w="6913479">
                <a:moveTo>
                  <a:pt x="0" y="0"/>
                </a:moveTo>
                <a:lnTo>
                  <a:pt x="6913479" y="0"/>
                </a:lnTo>
                <a:lnTo>
                  <a:pt x="6913479" y="8229600"/>
                </a:lnTo>
                <a:lnTo>
                  <a:pt x="0" y="8229600"/>
                </a:lnTo>
                <a:lnTo>
                  <a:pt x="0" y="0"/>
                </a:lnTo>
                <a:close/>
              </a:path>
            </a:pathLst>
          </a:custGeom>
          <a:blipFill>
            <a:blip r:embed="rId2"/>
            <a:stretch>
              <a:fillRect l="-50667" t="0" r="-27999" b="0"/>
            </a:stretch>
          </a:blipFill>
        </p:spPr>
      </p:sp>
      <p:sp>
        <p:nvSpPr>
          <p:cNvPr name="TextBox 6" id="6"/>
          <p:cNvSpPr txBox="true"/>
          <p:nvPr/>
        </p:nvSpPr>
        <p:spPr>
          <a:xfrm rot="0">
            <a:off x="1333500" y="1710242"/>
            <a:ext cx="7570124" cy="2095500"/>
          </a:xfrm>
          <a:prstGeom prst="rect">
            <a:avLst/>
          </a:prstGeom>
        </p:spPr>
        <p:txBody>
          <a:bodyPr anchor="t" rtlCol="false" tIns="0" lIns="0" bIns="0" rIns="0">
            <a:spAutoFit/>
          </a:bodyPr>
          <a:lstStyle/>
          <a:p>
            <a:pPr algn="l">
              <a:lnSpc>
                <a:spcPts val="8400"/>
              </a:lnSpc>
              <a:spcBef>
                <a:spcPct val="0"/>
              </a:spcBef>
            </a:pPr>
            <a:r>
              <a:rPr lang="en-US" sz="6000">
                <a:solidFill>
                  <a:srgbClr val="F0FFC4"/>
                </a:solidFill>
                <a:latin typeface="Laila Bold"/>
                <a:ea typeface="Laila Bold"/>
                <a:cs typeface="Laila Bold"/>
                <a:sym typeface="Laila Bold"/>
              </a:rPr>
              <a:t>ÇEVRE MÜHENDİSLİĞİ</a:t>
            </a:r>
          </a:p>
        </p:txBody>
      </p:sp>
      <p:sp>
        <p:nvSpPr>
          <p:cNvPr name="TextBox 7" id="7"/>
          <p:cNvSpPr txBox="true"/>
          <p:nvPr/>
        </p:nvSpPr>
        <p:spPr>
          <a:xfrm rot="0">
            <a:off x="1466338" y="4763795"/>
            <a:ext cx="7437285" cy="2174875"/>
          </a:xfrm>
          <a:prstGeom prst="rect">
            <a:avLst/>
          </a:prstGeom>
        </p:spPr>
        <p:txBody>
          <a:bodyPr anchor="t" rtlCol="false" tIns="0" lIns="0" bIns="0" rIns="0">
            <a:spAutoFit/>
          </a:bodyPr>
          <a:lstStyle/>
          <a:p>
            <a:pPr algn="just">
              <a:lnSpc>
                <a:spcPts val="3500"/>
              </a:lnSpc>
              <a:spcBef>
                <a:spcPct val="0"/>
              </a:spcBef>
            </a:pPr>
            <a:r>
              <a:rPr lang="en-US" sz="2500">
                <a:solidFill>
                  <a:srgbClr val="2B4011"/>
                </a:solidFill>
                <a:latin typeface="Cerebri"/>
                <a:ea typeface="Cerebri"/>
                <a:cs typeface="Cerebri"/>
                <a:sym typeface="Cerebri"/>
              </a:rPr>
              <a:t>Çevre Mühendisliği, yerel ve küresel ölçekte, insanları çevrenin, çevreyi de insanların olumsuz etkilerinden korumak, insan sağlığı ve refahı için çevre koşullarını iyileştirmek yönünde temel bilimsel kavramları uygulamaya koyan mühendislik dalıdır.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2585056" y="-4455940"/>
            <a:ext cx="13481933" cy="15372288"/>
            <a:chOff x="0" y="0"/>
            <a:chExt cx="3550797" cy="4048669"/>
          </a:xfrm>
        </p:grpSpPr>
        <p:sp>
          <p:nvSpPr>
            <p:cNvPr name="Freeform 3" id="3"/>
            <p:cNvSpPr/>
            <p:nvPr/>
          </p:nvSpPr>
          <p:spPr>
            <a:xfrm flipH="false" flipV="false" rot="0">
              <a:off x="0" y="0"/>
              <a:ext cx="3550797" cy="4048668"/>
            </a:xfrm>
            <a:custGeom>
              <a:avLst/>
              <a:gdLst/>
              <a:ahLst/>
              <a:cxnLst/>
              <a:rect r="r" b="b" t="t" l="l"/>
              <a:pathLst>
                <a:path h="4048668" w="3550797">
                  <a:moveTo>
                    <a:pt x="0" y="0"/>
                  </a:moveTo>
                  <a:lnTo>
                    <a:pt x="3550797" y="0"/>
                  </a:lnTo>
                  <a:lnTo>
                    <a:pt x="3550797" y="4048668"/>
                  </a:lnTo>
                  <a:lnTo>
                    <a:pt x="0" y="4048668"/>
                  </a:lnTo>
                  <a:close/>
                </a:path>
              </a:pathLst>
            </a:custGeom>
            <a:solidFill>
              <a:srgbClr val="104552"/>
            </a:solidFill>
          </p:spPr>
        </p:sp>
        <p:sp>
          <p:nvSpPr>
            <p:cNvPr name="TextBox 4" id="4"/>
            <p:cNvSpPr txBox="true"/>
            <p:nvPr/>
          </p:nvSpPr>
          <p:spPr>
            <a:xfrm>
              <a:off x="0" y="-47625"/>
              <a:ext cx="3550797" cy="4096294"/>
            </a:xfrm>
            <a:prstGeom prst="rect">
              <a:avLst/>
            </a:prstGeom>
          </p:spPr>
          <p:txBody>
            <a:bodyPr anchor="ctr" rtlCol="false" tIns="50800" lIns="50800" bIns="50800" rIns="50800"/>
            <a:lstStyle/>
            <a:p>
              <a:pPr algn="ctr">
                <a:lnSpc>
                  <a:spcPts val="3500"/>
                </a:lnSpc>
              </a:pPr>
            </a:p>
          </p:txBody>
        </p:sp>
      </p:grpSp>
      <p:sp>
        <p:nvSpPr>
          <p:cNvPr name="Freeform 5" id="5"/>
          <p:cNvSpPr/>
          <p:nvPr/>
        </p:nvSpPr>
        <p:spPr>
          <a:xfrm flipH="false" flipV="false" rot="0">
            <a:off x="11826349" y="2377858"/>
            <a:ext cx="7267147" cy="5641949"/>
          </a:xfrm>
          <a:custGeom>
            <a:avLst/>
            <a:gdLst/>
            <a:ahLst/>
            <a:cxnLst/>
            <a:rect r="r" b="b" t="t" l="l"/>
            <a:pathLst>
              <a:path h="5641949" w="7267147">
                <a:moveTo>
                  <a:pt x="0" y="0"/>
                </a:moveTo>
                <a:lnTo>
                  <a:pt x="7267147" y="0"/>
                </a:lnTo>
                <a:lnTo>
                  <a:pt x="7267147" y="5641948"/>
                </a:lnTo>
                <a:lnTo>
                  <a:pt x="0" y="56419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7895" y="282358"/>
            <a:ext cx="8115300" cy="2095500"/>
          </a:xfrm>
          <a:prstGeom prst="rect">
            <a:avLst/>
          </a:prstGeom>
        </p:spPr>
        <p:txBody>
          <a:bodyPr anchor="t" rtlCol="false" tIns="0" lIns="0" bIns="0" rIns="0">
            <a:spAutoFit/>
          </a:bodyPr>
          <a:lstStyle/>
          <a:p>
            <a:pPr algn="l">
              <a:lnSpc>
                <a:spcPts val="8400"/>
              </a:lnSpc>
            </a:pPr>
            <a:r>
              <a:rPr lang="en-US" sz="6000">
                <a:solidFill>
                  <a:srgbClr val="F0FFC4"/>
                </a:solidFill>
                <a:latin typeface="Laila Bold"/>
                <a:ea typeface="Laila Bold"/>
                <a:cs typeface="Laila Bold"/>
                <a:sym typeface="Laila Bold"/>
              </a:rPr>
              <a:t>Mezunlarımız </a:t>
            </a:r>
          </a:p>
          <a:p>
            <a:pPr algn="l">
              <a:lnSpc>
                <a:spcPts val="8400"/>
              </a:lnSpc>
              <a:spcBef>
                <a:spcPct val="0"/>
              </a:spcBef>
            </a:pPr>
            <a:r>
              <a:rPr lang="en-US" sz="6000">
                <a:solidFill>
                  <a:srgbClr val="F0FFC4"/>
                </a:solidFill>
                <a:latin typeface="Laila Bold"/>
                <a:ea typeface="Laila Bold"/>
                <a:cs typeface="Laila Bold"/>
                <a:sym typeface="Laila Bold"/>
              </a:rPr>
              <a:t>ne iş yapar?</a:t>
            </a:r>
          </a:p>
        </p:txBody>
      </p:sp>
      <p:sp>
        <p:nvSpPr>
          <p:cNvPr name="TextBox 7" id="7"/>
          <p:cNvSpPr txBox="true"/>
          <p:nvPr/>
        </p:nvSpPr>
        <p:spPr>
          <a:xfrm rot="0">
            <a:off x="557895" y="2819235"/>
            <a:ext cx="9832029" cy="6790055"/>
          </a:xfrm>
          <a:prstGeom prst="rect">
            <a:avLst/>
          </a:prstGeom>
        </p:spPr>
        <p:txBody>
          <a:bodyPr anchor="t" rtlCol="false" tIns="0" lIns="0" bIns="0" rIns="0">
            <a:spAutoFit/>
          </a:bodyPr>
          <a:lstStyle/>
          <a:p>
            <a:pPr algn="just">
              <a:lnSpc>
                <a:spcPts val="3220"/>
              </a:lnSpc>
            </a:pPr>
            <a:r>
              <a:rPr lang="en-US" sz="2300">
                <a:solidFill>
                  <a:srgbClr val="F0FFC4"/>
                </a:solidFill>
                <a:latin typeface="Cerebri"/>
                <a:ea typeface="Cerebri"/>
                <a:cs typeface="Cerebri"/>
                <a:sym typeface="Cerebri"/>
              </a:rPr>
              <a:t>- İçme ve kullanma Suyu Temini, İletimi, Arıtımı ve Dağıtımı,</a:t>
            </a:r>
          </a:p>
          <a:p>
            <a:pPr algn="just">
              <a:lnSpc>
                <a:spcPts val="3220"/>
              </a:lnSpc>
            </a:pPr>
            <a:r>
              <a:rPr lang="en-US" sz="2300">
                <a:solidFill>
                  <a:srgbClr val="F0FFC4"/>
                </a:solidFill>
                <a:latin typeface="Cerebri"/>
                <a:ea typeface="Cerebri"/>
                <a:cs typeface="Cerebri"/>
                <a:sym typeface="Cerebri"/>
              </a:rPr>
              <a:t>- Evsel ve Endüstriyel Atıksuların Toplanması, Arıtılması, Geri Kazanılması ve Uzaklaştırılmaları,</a:t>
            </a:r>
          </a:p>
          <a:p>
            <a:pPr algn="just">
              <a:lnSpc>
                <a:spcPts val="3220"/>
              </a:lnSpc>
            </a:pPr>
            <a:r>
              <a:rPr lang="en-US" sz="2300">
                <a:solidFill>
                  <a:srgbClr val="F0FFC4"/>
                </a:solidFill>
                <a:latin typeface="Cerebri"/>
                <a:ea typeface="Cerebri"/>
                <a:cs typeface="Cerebri"/>
                <a:sym typeface="Cerebri"/>
              </a:rPr>
              <a:t>- Yüzey Drenaj ve Yağmur Sularının Toplanması, Deşarjı ve Arıtılması,</a:t>
            </a:r>
          </a:p>
          <a:p>
            <a:pPr algn="just">
              <a:lnSpc>
                <a:spcPts val="3220"/>
              </a:lnSpc>
            </a:pPr>
            <a:r>
              <a:rPr lang="en-US" sz="2300">
                <a:solidFill>
                  <a:srgbClr val="F0FFC4"/>
                </a:solidFill>
                <a:latin typeface="Cerebri"/>
                <a:ea typeface="Cerebri"/>
                <a:cs typeface="Cerebri"/>
                <a:sym typeface="Cerebri"/>
              </a:rPr>
              <a:t>- Katı Atıkların Toplanması,Taşınması, Geri Kazanımı, Uzaklaştırılması ve İşlenmesi,</a:t>
            </a:r>
          </a:p>
          <a:p>
            <a:pPr algn="just">
              <a:lnSpc>
                <a:spcPts val="3220"/>
              </a:lnSpc>
            </a:pPr>
            <a:r>
              <a:rPr lang="en-US" sz="2300">
                <a:solidFill>
                  <a:srgbClr val="F0FFC4"/>
                </a:solidFill>
                <a:latin typeface="Cerebri"/>
                <a:ea typeface="Cerebri"/>
                <a:cs typeface="Cerebri"/>
                <a:sym typeface="Cerebri"/>
              </a:rPr>
              <a:t>- Zararlı ve Tehlikeli Atıkların Yönetimi ve Bertarafı,</a:t>
            </a:r>
          </a:p>
          <a:p>
            <a:pPr algn="just">
              <a:lnSpc>
                <a:spcPts val="3220"/>
              </a:lnSpc>
            </a:pPr>
            <a:r>
              <a:rPr lang="en-US" sz="2300">
                <a:solidFill>
                  <a:srgbClr val="F0FFC4"/>
                </a:solidFill>
                <a:latin typeface="Cerebri"/>
                <a:ea typeface="Cerebri"/>
                <a:cs typeface="Cerebri"/>
                <a:sym typeface="Cerebri"/>
              </a:rPr>
              <a:t>- Çevre Kaynaklarının Modellenmesi, </a:t>
            </a:r>
          </a:p>
          <a:p>
            <a:pPr algn="just">
              <a:lnSpc>
                <a:spcPts val="3220"/>
              </a:lnSpc>
            </a:pPr>
            <a:r>
              <a:rPr lang="en-US" sz="2300">
                <a:solidFill>
                  <a:srgbClr val="F0FFC4"/>
                </a:solidFill>
                <a:latin typeface="Cerebri"/>
                <a:ea typeface="Cerebri"/>
                <a:cs typeface="Cerebri"/>
                <a:sym typeface="Cerebri"/>
              </a:rPr>
              <a:t>- Çevre Kirliliğinin Önlenmesine İlişkin Kontrolluk,Yönetim ve Müşavirlik Hizmetleri, </a:t>
            </a:r>
          </a:p>
          <a:p>
            <a:pPr algn="just">
              <a:lnSpc>
                <a:spcPts val="3220"/>
              </a:lnSpc>
            </a:pPr>
            <a:r>
              <a:rPr lang="en-US" sz="2300">
                <a:solidFill>
                  <a:srgbClr val="F0FFC4"/>
                </a:solidFill>
                <a:latin typeface="Cerebri"/>
                <a:ea typeface="Cerebri"/>
                <a:cs typeface="Cerebri"/>
                <a:sym typeface="Cerebri"/>
              </a:rPr>
              <a:t>- Farklı Çevresel Kesimlerden Numune Alma, Ölçümleme - Değerlendirme ve Raporlama, </a:t>
            </a:r>
          </a:p>
          <a:p>
            <a:pPr algn="just">
              <a:lnSpc>
                <a:spcPts val="3220"/>
              </a:lnSpc>
            </a:pPr>
            <a:r>
              <a:rPr lang="en-US" sz="2300">
                <a:solidFill>
                  <a:srgbClr val="F0FFC4"/>
                </a:solidFill>
                <a:latin typeface="Cerebri"/>
                <a:ea typeface="Cerebri"/>
                <a:cs typeface="Cerebri"/>
                <a:sym typeface="Cerebri"/>
              </a:rPr>
              <a:t>- Gürültü Kirliliğinin Kontrolü ve Önlenmesi, </a:t>
            </a:r>
          </a:p>
          <a:p>
            <a:pPr algn="just">
              <a:lnSpc>
                <a:spcPts val="3220"/>
              </a:lnSpc>
            </a:pPr>
            <a:r>
              <a:rPr lang="en-US" sz="2300">
                <a:solidFill>
                  <a:srgbClr val="F0FFC4"/>
                </a:solidFill>
                <a:latin typeface="Cerebri"/>
                <a:ea typeface="Cerebri"/>
                <a:cs typeface="Cerebri"/>
                <a:sym typeface="Cerebri"/>
              </a:rPr>
              <a:t>- Toprak ve Yeraltı Su Kaynaklarının Kirliliğinin Önlenmesi Çalışmaları,</a:t>
            </a:r>
          </a:p>
          <a:p>
            <a:pPr algn="just">
              <a:lnSpc>
                <a:spcPts val="3220"/>
              </a:lnSpc>
            </a:pPr>
            <a:r>
              <a:rPr lang="en-US" sz="2300">
                <a:solidFill>
                  <a:srgbClr val="F0FFC4"/>
                </a:solidFill>
                <a:latin typeface="Cerebri"/>
                <a:ea typeface="Cerebri"/>
                <a:cs typeface="Cerebri"/>
                <a:sym typeface="Cerebri"/>
              </a:rPr>
              <a:t>- Çevresel Kirliliğinin Tesbitine İlişkin Denetim, Uygulama ve Yönetim Hizmetleri.</a:t>
            </a:r>
          </a:p>
          <a:p>
            <a:pPr algn="just">
              <a:lnSpc>
                <a:spcPts val="322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04552"/>
        </a:solidFill>
      </p:bgPr>
    </p:bg>
    <p:spTree>
      <p:nvGrpSpPr>
        <p:cNvPr id="1" name=""/>
        <p:cNvGrpSpPr/>
        <p:nvPr/>
      </p:nvGrpSpPr>
      <p:grpSpPr>
        <a:xfrm>
          <a:off x="0" y="0"/>
          <a:ext cx="0" cy="0"/>
          <a:chOff x="0" y="0"/>
          <a:chExt cx="0" cy="0"/>
        </a:xfrm>
      </p:grpSpPr>
      <p:grpSp>
        <p:nvGrpSpPr>
          <p:cNvPr name="Group 2" id="2"/>
          <p:cNvGrpSpPr/>
          <p:nvPr/>
        </p:nvGrpSpPr>
        <p:grpSpPr>
          <a:xfrm rot="0">
            <a:off x="-2355694" y="-4960522"/>
            <a:ext cx="22102083" cy="8681275"/>
            <a:chOff x="0" y="0"/>
            <a:chExt cx="5821125" cy="2286426"/>
          </a:xfrm>
        </p:grpSpPr>
        <p:sp>
          <p:nvSpPr>
            <p:cNvPr name="Freeform 3" id="3"/>
            <p:cNvSpPr/>
            <p:nvPr/>
          </p:nvSpPr>
          <p:spPr>
            <a:xfrm flipH="false" flipV="false" rot="0">
              <a:off x="0" y="0"/>
              <a:ext cx="5821125" cy="2286426"/>
            </a:xfrm>
            <a:custGeom>
              <a:avLst/>
              <a:gdLst/>
              <a:ahLst/>
              <a:cxnLst/>
              <a:rect r="r" b="b" t="t" l="l"/>
              <a:pathLst>
                <a:path h="2286426" w="5821125">
                  <a:moveTo>
                    <a:pt x="0" y="0"/>
                  </a:moveTo>
                  <a:lnTo>
                    <a:pt x="5821125" y="0"/>
                  </a:lnTo>
                  <a:lnTo>
                    <a:pt x="5821125" y="2286426"/>
                  </a:lnTo>
                  <a:lnTo>
                    <a:pt x="0" y="2286426"/>
                  </a:lnTo>
                  <a:close/>
                </a:path>
              </a:pathLst>
            </a:custGeom>
            <a:solidFill>
              <a:srgbClr val="F0FFC4"/>
            </a:solidFill>
          </p:spPr>
        </p:sp>
        <p:sp>
          <p:nvSpPr>
            <p:cNvPr name="TextBox 4" id="4"/>
            <p:cNvSpPr txBox="true"/>
            <p:nvPr/>
          </p:nvSpPr>
          <p:spPr>
            <a:xfrm>
              <a:off x="0" y="-47625"/>
              <a:ext cx="5821125" cy="2334051"/>
            </a:xfrm>
            <a:prstGeom prst="rect">
              <a:avLst/>
            </a:prstGeom>
          </p:spPr>
          <p:txBody>
            <a:bodyPr anchor="ctr" rtlCol="false" tIns="50800" lIns="50800" bIns="50800" rIns="50800"/>
            <a:lstStyle/>
            <a:p>
              <a:pPr algn="ctr">
                <a:lnSpc>
                  <a:spcPts val="3500"/>
                </a:lnSpc>
              </a:pPr>
            </a:p>
          </p:txBody>
        </p:sp>
      </p:grpSp>
      <p:sp>
        <p:nvSpPr>
          <p:cNvPr name="Freeform 5" id="5"/>
          <p:cNvSpPr/>
          <p:nvPr/>
        </p:nvSpPr>
        <p:spPr>
          <a:xfrm flipH="false" flipV="false" rot="0">
            <a:off x="11285649" y="5333925"/>
            <a:ext cx="3329028" cy="2911386"/>
          </a:xfrm>
          <a:custGeom>
            <a:avLst/>
            <a:gdLst/>
            <a:ahLst/>
            <a:cxnLst/>
            <a:rect r="r" b="b" t="t" l="l"/>
            <a:pathLst>
              <a:path h="2911386" w="3329028">
                <a:moveTo>
                  <a:pt x="0" y="0"/>
                </a:moveTo>
                <a:lnTo>
                  <a:pt x="3329027" y="0"/>
                </a:lnTo>
                <a:lnTo>
                  <a:pt x="3329027" y="2911386"/>
                </a:lnTo>
                <a:lnTo>
                  <a:pt x="0" y="2911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8700" y="2219029"/>
            <a:ext cx="15978669" cy="1028700"/>
          </a:xfrm>
          <a:prstGeom prst="rect">
            <a:avLst/>
          </a:prstGeom>
        </p:spPr>
        <p:txBody>
          <a:bodyPr anchor="t" rtlCol="false" tIns="0" lIns="0" bIns="0" rIns="0">
            <a:spAutoFit/>
          </a:bodyPr>
          <a:lstStyle/>
          <a:p>
            <a:pPr algn="l">
              <a:lnSpc>
                <a:spcPts val="8400"/>
              </a:lnSpc>
              <a:spcBef>
                <a:spcPct val="0"/>
              </a:spcBef>
            </a:pPr>
            <a:r>
              <a:rPr lang="en-US" sz="6000">
                <a:solidFill>
                  <a:srgbClr val="104552"/>
                </a:solidFill>
                <a:latin typeface="Laila Bold"/>
                <a:ea typeface="Laila Bold"/>
                <a:cs typeface="Laila Bold"/>
                <a:sym typeface="Laila Bold"/>
              </a:rPr>
              <a:t>Bölümümüzdeki aktif eğitim programları</a:t>
            </a:r>
          </a:p>
        </p:txBody>
      </p:sp>
      <p:sp>
        <p:nvSpPr>
          <p:cNvPr name="TextBox 7" id="7"/>
          <p:cNvSpPr txBox="true"/>
          <p:nvPr/>
        </p:nvSpPr>
        <p:spPr>
          <a:xfrm rot="0">
            <a:off x="4344526" y="4536389"/>
            <a:ext cx="5330901" cy="4925230"/>
          </a:xfrm>
          <a:prstGeom prst="rect">
            <a:avLst/>
          </a:prstGeom>
        </p:spPr>
        <p:txBody>
          <a:bodyPr anchor="t" rtlCol="false" tIns="0" lIns="0" bIns="0" rIns="0">
            <a:spAutoFit/>
          </a:bodyPr>
          <a:lstStyle/>
          <a:p>
            <a:pPr algn="just" marL="1207593" indent="-603796" lvl="1">
              <a:lnSpc>
                <a:spcPts val="7830"/>
              </a:lnSpc>
              <a:buFont typeface="Arial"/>
              <a:buChar char="•"/>
            </a:pPr>
            <a:r>
              <a:rPr lang="en-US" sz="5593">
                <a:solidFill>
                  <a:srgbClr val="F0FFC4"/>
                </a:solidFill>
                <a:latin typeface="Cerebri"/>
                <a:ea typeface="Cerebri"/>
                <a:cs typeface="Cerebri"/>
                <a:sym typeface="Cerebri"/>
              </a:rPr>
              <a:t>Lisans</a:t>
            </a:r>
          </a:p>
          <a:p>
            <a:pPr algn="just">
              <a:lnSpc>
                <a:spcPts val="7830"/>
              </a:lnSpc>
            </a:pPr>
          </a:p>
          <a:p>
            <a:pPr algn="just" marL="1207593" indent="-603796" lvl="1">
              <a:lnSpc>
                <a:spcPts val="7830"/>
              </a:lnSpc>
              <a:buFont typeface="Arial"/>
              <a:buChar char="•"/>
            </a:pPr>
            <a:r>
              <a:rPr lang="en-US" sz="5593">
                <a:solidFill>
                  <a:srgbClr val="F0FFC4"/>
                </a:solidFill>
                <a:latin typeface="Cerebri"/>
                <a:ea typeface="Cerebri"/>
                <a:cs typeface="Cerebri"/>
                <a:sym typeface="Cerebri"/>
              </a:rPr>
              <a:t>Yükseklisans</a:t>
            </a:r>
          </a:p>
          <a:p>
            <a:pPr algn="just">
              <a:lnSpc>
                <a:spcPts val="7830"/>
              </a:lnSpc>
            </a:pPr>
          </a:p>
          <a:p>
            <a:pPr algn="just" marL="1207593" indent="-603796" lvl="1">
              <a:lnSpc>
                <a:spcPts val="7830"/>
              </a:lnSpc>
              <a:buFont typeface="Arial"/>
              <a:buChar char="•"/>
            </a:pPr>
            <a:r>
              <a:rPr lang="en-US" sz="5593">
                <a:solidFill>
                  <a:srgbClr val="F0FFC4"/>
                </a:solidFill>
                <a:latin typeface="Cerebri"/>
                <a:ea typeface="Cerebri"/>
                <a:cs typeface="Cerebri"/>
                <a:sym typeface="Cerebri"/>
              </a:rPr>
              <a:t>Doktora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2585056" y="-4455940"/>
            <a:ext cx="22102083" cy="8506049"/>
            <a:chOff x="0" y="0"/>
            <a:chExt cx="5821125" cy="2240276"/>
          </a:xfrm>
        </p:grpSpPr>
        <p:sp>
          <p:nvSpPr>
            <p:cNvPr name="Freeform 3" id="3"/>
            <p:cNvSpPr/>
            <p:nvPr/>
          </p:nvSpPr>
          <p:spPr>
            <a:xfrm flipH="false" flipV="false" rot="0">
              <a:off x="0" y="0"/>
              <a:ext cx="5821125" cy="2240276"/>
            </a:xfrm>
            <a:custGeom>
              <a:avLst/>
              <a:gdLst/>
              <a:ahLst/>
              <a:cxnLst/>
              <a:rect r="r" b="b" t="t" l="l"/>
              <a:pathLst>
                <a:path h="2240276" w="5821125">
                  <a:moveTo>
                    <a:pt x="0" y="0"/>
                  </a:moveTo>
                  <a:lnTo>
                    <a:pt x="5821125" y="0"/>
                  </a:lnTo>
                  <a:lnTo>
                    <a:pt x="5821125" y="2240276"/>
                  </a:lnTo>
                  <a:lnTo>
                    <a:pt x="0" y="2240276"/>
                  </a:lnTo>
                  <a:close/>
                </a:path>
              </a:pathLst>
            </a:custGeom>
            <a:solidFill>
              <a:srgbClr val="104552"/>
            </a:solidFill>
          </p:spPr>
        </p:sp>
        <p:sp>
          <p:nvSpPr>
            <p:cNvPr name="TextBox 4" id="4"/>
            <p:cNvSpPr txBox="true"/>
            <p:nvPr/>
          </p:nvSpPr>
          <p:spPr>
            <a:xfrm>
              <a:off x="0" y="-47625"/>
              <a:ext cx="5821125" cy="2287901"/>
            </a:xfrm>
            <a:prstGeom prst="rect">
              <a:avLst/>
            </a:prstGeom>
          </p:spPr>
          <p:txBody>
            <a:bodyPr anchor="ctr" rtlCol="false" tIns="50800" lIns="50800" bIns="50800" rIns="50800"/>
            <a:lstStyle/>
            <a:p>
              <a:pPr algn="ctr">
                <a:lnSpc>
                  <a:spcPts val="3500"/>
                </a:lnSpc>
              </a:pPr>
            </a:p>
          </p:txBody>
        </p:sp>
      </p:grpSp>
      <p:sp>
        <p:nvSpPr>
          <p:cNvPr name="Freeform 5" id="5"/>
          <p:cNvSpPr/>
          <p:nvPr/>
        </p:nvSpPr>
        <p:spPr>
          <a:xfrm flipH="false" flipV="false" rot="0">
            <a:off x="10118152" y="5202605"/>
            <a:ext cx="7550470" cy="3331795"/>
          </a:xfrm>
          <a:custGeom>
            <a:avLst/>
            <a:gdLst/>
            <a:ahLst/>
            <a:cxnLst/>
            <a:rect r="r" b="b" t="t" l="l"/>
            <a:pathLst>
              <a:path h="3331795" w="7550470">
                <a:moveTo>
                  <a:pt x="0" y="0"/>
                </a:moveTo>
                <a:lnTo>
                  <a:pt x="7550470" y="0"/>
                </a:lnTo>
                <a:lnTo>
                  <a:pt x="7550470" y="3331795"/>
                </a:lnTo>
                <a:lnTo>
                  <a:pt x="0" y="3331795"/>
                </a:lnTo>
                <a:lnTo>
                  <a:pt x="0" y="0"/>
                </a:lnTo>
                <a:close/>
              </a:path>
            </a:pathLst>
          </a:custGeom>
          <a:blipFill>
            <a:blip r:embed="rId2"/>
            <a:stretch>
              <a:fillRect l="0" t="0" r="0" b="0"/>
            </a:stretch>
          </a:blipFill>
        </p:spPr>
      </p:sp>
      <p:sp>
        <p:nvSpPr>
          <p:cNvPr name="TextBox 6" id="6"/>
          <p:cNvSpPr txBox="true"/>
          <p:nvPr/>
        </p:nvSpPr>
        <p:spPr>
          <a:xfrm rot="0">
            <a:off x="437841" y="4982553"/>
            <a:ext cx="8370235" cy="3714750"/>
          </a:xfrm>
          <a:prstGeom prst="rect">
            <a:avLst/>
          </a:prstGeom>
        </p:spPr>
        <p:txBody>
          <a:bodyPr anchor="t" rtlCol="false" tIns="0" lIns="0" bIns="0" rIns="0">
            <a:spAutoFit/>
          </a:bodyPr>
          <a:lstStyle/>
          <a:p>
            <a:pPr algn="just" marL="647700" indent="-323850" lvl="1">
              <a:lnSpc>
                <a:spcPts val="4200"/>
              </a:lnSpc>
              <a:buFont typeface="Arial"/>
              <a:buChar char="•"/>
            </a:pPr>
            <a:r>
              <a:rPr lang="en-US" b="true" sz="3000">
                <a:solidFill>
                  <a:srgbClr val="104552"/>
                </a:solidFill>
                <a:latin typeface="Cerebri Bold"/>
                <a:ea typeface="Cerebri Bold"/>
                <a:cs typeface="Cerebri Bold"/>
                <a:sym typeface="Cerebri Bold"/>
              </a:rPr>
              <a:t>Bolu Abant İzzet Baysal Üniversitesi Çevre Mühendisliği Bölümü 2007 eğitim-öğretim yılında lisans, 2007 eğitim-öğretim yılında ise yüksek lisans eğitim-öğretimine başlamıştır. 2007 yılında doktora programı açılmıştır. Bölümümüzde eğitim dili Türkçedir.</a:t>
            </a:r>
          </a:p>
        </p:txBody>
      </p:sp>
      <p:sp>
        <p:nvSpPr>
          <p:cNvPr name="TextBox 7" id="7"/>
          <p:cNvSpPr txBox="true"/>
          <p:nvPr/>
        </p:nvSpPr>
        <p:spPr>
          <a:xfrm rot="0">
            <a:off x="1028700" y="1475713"/>
            <a:ext cx="14751151" cy="2095500"/>
          </a:xfrm>
          <a:prstGeom prst="rect">
            <a:avLst/>
          </a:prstGeom>
        </p:spPr>
        <p:txBody>
          <a:bodyPr anchor="t" rtlCol="false" tIns="0" lIns="0" bIns="0" rIns="0">
            <a:spAutoFit/>
          </a:bodyPr>
          <a:lstStyle/>
          <a:p>
            <a:pPr algn="l">
              <a:lnSpc>
                <a:spcPts val="8400"/>
              </a:lnSpc>
            </a:pPr>
            <a:r>
              <a:rPr lang="en-US" sz="6000">
                <a:solidFill>
                  <a:srgbClr val="F0FFC4"/>
                </a:solidFill>
                <a:latin typeface="Laila Bold"/>
                <a:ea typeface="Laila Bold"/>
                <a:cs typeface="Laila Bold"/>
                <a:sym typeface="Laila Bold"/>
              </a:rPr>
              <a:t>BAİBÜ </a:t>
            </a:r>
          </a:p>
          <a:p>
            <a:pPr algn="l">
              <a:lnSpc>
                <a:spcPts val="8400"/>
              </a:lnSpc>
              <a:spcBef>
                <a:spcPct val="0"/>
              </a:spcBef>
            </a:pPr>
            <a:r>
              <a:rPr lang="en-US" sz="6000">
                <a:solidFill>
                  <a:srgbClr val="F0FFC4"/>
                </a:solidFill>
                <a:latin typeface="Laila Bold"/>
                <a:ea typeface="Laila Bold"/>
                <a:cs typeface="Laila Bold"/>
                <a:sym typeface="Laila Bold"/>
              </a:rPr>
              <a:t>Çevre Mühendisliği Bölümü</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1379650" y="2728634"/>
            <a:ext cx="6384700" cy="7180428"/>
            <a:chOff x="0" y="0"/>
            <a:chExt cx="1681567" cy="1891142"/>
          </a:xfrm>
        </p:grpSpPr>
        <p:sp>
          <p:nvSpPr>
            <p:cNvPr name="Freeform 3" id="3"/>
            <p:cNvSpPr/>
            <p:nvPr/>
          </p:nvSpPr>
          <p:spPr>
            <a:xfrm flipH="false" flipV="false" rot="0">
              <a:off x="0" y="0"/>
              <a:ext cx="1681567" cy="1891142"/>
            </a:xfrm>
            <a:custGeom>
              <a:avLst/>
              <a:gdLst/>
              <a:ahLst/>
              <a:cxnLst/>
              <a:rect r="r" b="b" t="t" l="l"/>
              <a:pathLst>
                <a:path h="1891142" w="1681567">
                  <a:moveTo>
                    <a:pt x="61841" y="0"/>
                  </a:moveTo>
                  <a:lnTo>
                    <a:pt x="1619726" y="0"/>
                  </a:lnTo>
                  <a:cubicBezTo>
                    <a:pt x="1653880" y="0"/>
                    <a:pt x="1681567" y="27687"/>
                    <a:pt x="1681567" y="61841"/>
                  </a:cubicBezTo>
                  <a:lnTo>
                    <a:pt x="1681567" y="1829300"/>
                  </a:lnTo>
                  <a:cubicBezTo>
                    <a:pt x="1681567" y="1845702"/>
                    <a:pt x="1675052" y="1861431"/>
                    <a:pt x="1663454" y="1873029"/>
                  </a:cubicBezTo>
                  <a:cubicBezTo>
                    <a:pt x="1651857" y="1884626"/>
                    <a:pt x="1636127" y="1891142"/>
                    <a:pt x="1619726" y="1891142"/>
                  </a:cubicBezTo>
                  <a:lnTo>
                    <a:pt x="61841" y="1891142"/>
                  </a:lnTo>
                  <a:cubicBezTo>
                    <a:pt x="27687" y="1891142"/>
                    <a:pt x="0" y="1863454"/>
                    <a:pt x="0" y="1829300"/>
                  </a:cubicBezTo>
                  <a:lnTo>
                    <a:pt x="0" y="61841"/>
                  </a:lnTo>
                  <a:cubicBezTo>
                    <a:pt x="0" y="27687"/>
                    <a:pt x="27687" y="0"/>
                    <a:pt x="61841" y="0"/>
                  </a:cubicBezTo>
                  <a:close/>
                </a:path>
              </a:pathLst>
            </a:custGeom>
            <a:solidFill>
              <a:srgbClr val="F0FFC4"/>
            </a:solidFill>
          </p:spPr>
        </p:sp>
        <p:sp>
          <p:nvSpPr>
            <p:cNvPr name="TextBox 4" id="4"/>
            <p:cNvSpPr txBox="true"/>
            <p:nvPr/>
          </p:nvSpPr>
          <p:spPr>
            <a:xfrm>
              <a:off x="0" y="-28575"/>
              <a:ext cx="1681567" cy="1919717"/>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0" y="0"/>
            <a:ext cx="9144000" cy="10287000"/>
            <a:chOff x="0" y="0"/>
            <a:chExt cx="2408296" cy="2709333"/>
          </a:xfrm>
        </p:grpSpPr>
        <p:sp>
          <p:nvSpPr>
            <p:cNvPr name="Freeform 6" id="6"/>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104552"/>
            </a:solidFill>
          </p:spPr>
        </p:sp>
        <p:sp>
          <p:nvSpPr>
            <p:cNvPr name="TextBox 7" id="7"/>
            <p:cNvSpPr txBox="true"/>
            <p:nvPr/>
          </p:nvSpPr>
          <p:spPr>
            <a:xfrm>
              <a:off x="0" y="-47625"/>
              <a:ext cx="2408296" cy="2756958"/>
            </a:xfrm>
            <a:prstGeom prst="rect">
              <a:avLst/>
            </a:prstGeom>
          </p:spPr>
          <p:txBody>
            <a:bodyPr anchor="ctr" rtlCol="false" tIns="50800" lIns="50800" bIns="50800" rIns="50800"/>
            <a:lstStyle/>
            <a:p>
              <a:pPr algn="ctr">
                <a:lnSpc>
                  <a:spcPts val="3500"/>
                </a:lnSpc>
              </a:pPr>
            </a:p>
          </p:txBody>
        </p:sp>
      </p:grpSp>
      <p:grpSp>
        <p:nvGrpSpPr>
          <p:cNvPr name="Group 8" id="8"/>
          <p:cNvGrpSpPr/>
          <p:nvPr/>
        </p:nvGrpSpPr>
        <p:grpSpPr>
          <a:xfrm rot="0">
            <a:off x="9781512" y="2690534"/>
            <a:ext cx="7980438" cy="7218528"/>
            <a:chOff x="0" y="0"/>
            <a:chExt cx="2101844" cy="1901176"/>
          </a:xfrm>
        </p:grpSpPr>
        <p:sp>
          <p:nvSpPr>
            <p:cNvPr name="Freeform 9" id="9"/>
            <p:cNvSpPr/>
            <p:nvPr/>
          </p:nvSpPr>
          <p:spPr>
            <a:xfrm flipH="false" flipV="false" rot="0">
              <a:off x="0" y="0"/>
              <a:ext cx="2101844" cy="1901176"/>
            </a:xfrm>
            <a:custGeom>
              <a:avLst/>
              <a:gdLst/>
              <a:ahLst/>
              <a:cxnLst/>
              <a:rect r="r" b="b" t="t" l="l"/>
              <a:pathLst>
                <a:path h="1901176" w="2101844">
                  <a:moveTo>
                    <a:pt x="49476" y="0"/>
                  </a:moveTo>
                  <a:lnTo>
                    <a:pt x="2052368" y="0"/>
                  </a:lnTo>
                  <a:cubicBezTo>
                    <a:pt x="2065490" y="0"/>
                    <a:pt x="2078074" y="5213"/>
                    <a:pt x="2087353" y="14491"/>
                  </a:cubicBezTo>
                  <a:cubicBezTo>
                    <a:pt x="2096631" y="23770"/>
                    <a:pt x="2101844" y="36354"/>
                    <a:pt x="2101844" y="49476"/>
                  </a:cubicBezTo>
                  <a:lnTo>
                    <a:pt x="2101844" y="1851701"/>
                  </a:lnTo>
                  <a:cubicBezTo>
                    <a:pt x="2101844" y="1864822"/>
                    <a:pt x="2096631" y="1877407"/>
                    <a:pt x="2087353" y="1886685"/>
                  </a:cubicBezTo>
                  <a:cubicBezTo>
                    <a:pt x="2078074" y="1895964"/>
                    <a:pt x="2065490" y="1901176"/>
                    <a:pt x="2052368" y="1901176"/>
                  </a:cubicBezTo>
                  <a:lnTo>
                    <a:pt x="49476" y="1901176"/>
                  </a:lnTo>
                  <a:cubicBezTo>
                    <a:pt x="36354" y="1901176"/>
                    <a:pt x="23770" y="1895964"/>
                    <a:pt x="14491" y="1886685"/>
                  </a:cubicBezTo>
                  <a:cubicBezTo>
                    <a:pt x="5213" y="1877407"/>
                    <a:pt x="0" y="1864822"/>
                    <a:pt x="0" y="1851701"/>
                  </a:cubicBezTo>
                  <a:lnTo>
                    <a:pt x="0" y="49476"/>
                  </a:lnTo>
                  <a:cubicBezTo>
                    <a:pt x="0" y="36354"/>
                    <a:pt x="5213" y="23770"/>
                    <a:pt x="14491" y="14491"/>
                  </a:cubicBezTo>
                  <a:cubicBezTo>
                    <a:pt x="23770" y="5213"/>
                    <a:pt x="36354" y="0"/>
                    <a:pt x="49476" y="0"/>
                  </a:cubicBezTo>
                  <a:close/>
                </a:path>
              </a:pathLst>
            </a:custGeom>
            <a:solidFill>
              <a:srgbClr val="104552"/>
            </a:solidFill>
          </p:spPr>
        </p:sp>
        <p:sp>
          <p:nvSpPr>
            <p:cNvPr name="TextBox 10" id="10"/>
            <p:cNvSpPr txBox="true"/>
            <p:nvPr/>
          </p:nvSpPr>
          <p:spPr>
            <a:xfrm>
              <a:off x="0" y="-28575"/>
              <a:ext cx="2101844" cy="1929751"/>
            </a:xfrm>
            <a:prstGeom prst="rect">
              <a:avLst/>
            </a:prstGeom>
          </p:spPr>
          <p:txBody>
            <a:bodyPr anchor="ctr" rtlCol="false" tIns="50800" lIns="50800" bIns="50800" rIns="50800"/>
            <a:lstStyle/>
            <a:p>
              <a:pPr algn="ctr">
                <a:lnSpc>
                  <a:spcPts val="2100"/>
                </a:lnSpc>
              </a:pPr>
            </a:p>
          </p:txBody>
        </p:sp>
      </p:grpSp>
      <p:grpSp>
        <p:nvGrpSpPr>
          <p:cNvPr name="Group 11" id="11"/>
          <p:cNvGrpSpPr/>
          <p:nvPr/>
        </p:nvGrpSpPr>
        <p:grpSpPr>
          <a:xfrm rot="0">
            <a:off x="581781" y="2656319"/>
            <a:ext cx="7980438" cy="7252743"/>
            <a:chOff x="0" y="0"/>
            <a:chExt cx="2101844" cy="1910187"/>
          </a:xfrm>
        </p:grpSpPr>
        <p:sp>
          <p:nvSpPr>
            <p:cNvPr name="Freeform 12" id="12"/>
            <p:cNvSpPr/>
            <p:nvPr/>
          </p:nvSpPr>
          <p:spPr>
            <a:xfrm flipH="false" flipV="false" rot="0">
              <a:off x="0" y="0"/>
              <a:ext cx="2101844" cy="1910187"/>
            </a:xfrm>
            <a:custGeom>
              <a:avLst/>
              <a:gdLst/>
              <a:ahLst/>
              <a:cxnLst/>
              <a:rect r="r" b="b" t="t" l="l"/>
              <a:pathLst>
                <a:path h="1910187" w="2101844">
                  <a:moveTo>
                    <a:pt x="49476" y="0"/>
                  </a:moveTo>
                  <a:lnTo>
                    <a:pt x="2052368" y="0"/>
                  </a:lnTo>
                  <a:cubicBezTo>
                    <a:pt x="2065490" y="0"/>
                    <a:pt x="2078074" y="5213"/>
                    <a:pt x="2087353" y="14491"/>
                  </a:cubicBezTo>
                  <a:cubicBezTo>
                    <a:pt x="2096631" y="23770"/>
                    <a:pt x="2101844" y="36354"/>
                    <a:pt x="2101844" y="49476"/>
                  </a:cubicBezTo>
                  <a:lnTo>
                    <a:pt x="2101844" y="1860712"/>
                  </a:lnTo>
                  <a:cubicBezTo>
                    <a:pt x="2101844" y="1873833"/>
                    <a:pt x="2096631" y="1886418"/>
                    <a:pt x="2087353" y="1895696"/>
                  </a:cubicBezTo>
                  <a:cubicBezTo>
                    <a:pt x="2078074" y="1904975"/>
                    <a:pt x="2065490" y="1910187"/>
                    <a:pt x="2052368" y="1910187"/>
                  </a:cubicBezTo>
                  <a:lnTo>
                    <a:pt x="49476" y="1910187"/>
                  </a:lnTo>
                  <a:cubicBezTo>
                    <a:pt x="36354" y="1910187"/>
                    <a:pt x="23770" y="1904975"/>
                    <a:pt x="14491" y="1895696"/>
                  </a:cubicBezTo>
                  <a:cubicBezTo>
                    <a:pt x="5213" y="1886418"/>
                    <a:pt x="0" y="1873833"/>
                    <a:pt x="0" y="1860712"/>
                  </a:cubicBezTo>
                  <a:lnTo>
                    <a:pt x="0" y="49476"/>
                  </a:lnTo>
                  <a:cubicBezTo>
                    <a:pt x="0" y="36354"/>
                    <a:pt x="5213" y="23770"/>
                    <a:pt x="14491" y="14491"/>
                  </a:cubicBezTo>
                  <a:cubicBezTo>
                    <a:pt x="23770" y="5213"/>
                    <a:pt x="36354" y="0"/>
                    <a:pt x="49476" y="0"/>
                  </a:cubicBezTo>
                  <a:close/>
                </a:path>
              </a:pathLst>
            </a:custGeom>
            <a:solidFill>
              <a:srgbClr val="F0FFC4"/>
            </a:solidFill>
          </p:spPr>
        </p:sp>
        <p:sp>
          <p:nvSpPr>
            <p:cNvPr name="TextBox 13" id="13"/>
            <p:cNvSpPr txBox="true"/>
            <p:nvPr/>
          </p:nvSpPr>
          <p:spPr>
            <a:xfrm>
              <a:off x="0" y="-28575"/>
              <a:ext cx="2101844" cy="1938762"/>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3692014" y="526605"/>
            <a:ext cx="2106481" cy="2129714"/>
          </a:xfrm>
          <a:custGeom>
            <a:avLst/>
            <a:gdLst/>
            <a:ahLst/>
            <a:cxnLst/>
            <a:rect r="r" b="b" t="t" l="l"/>
            <a:pathLst>
              <a:path h="2129714" w="2106481">
                <a:moveTo>
                  <a:pt x="0" y="0"/>
                </a:moveTo>
                <a:lnTo>
                  <a:pt x="2106481" y="0"/>
                </a:lnTo>
                <a:lnTo>
                  <a:pt x="2106481" y="2129714"/>
                </a:lnTo>
                <a:lnTo>
                  <a:pt x="0" y="21297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2469886" y="298819"/>
            <a:ext cx="2662147" cy="2429814"/>
          </a:xfrm>
          <a:custGeom>
            <a:avLst/>
            <a:gdLst/>
            <a:ahLst/>
            <a:cxnLst/>
            <a:rect r="r" b="b" t="t" l="l"/>
            <a:pathLst>
              <a:path h="2429814" w="2662147">
                <a:moveTo>
                  <a:pt x="0" y="0"/>
                </a:moveTo>
                <a:lnTo>
                  <a:pt x="2662147" y="0"/>
                </a:lnTo>
                <a:lnTo>
                  <a:pt x="2662147" y="2429815"/>
                </a:lnTo>
                <a:lnTo>
                  <a:pt x="0" y="24298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110332" y="2738159"/>
            <a:ext cx="7362204" cy="7035800"/>
          </a:xfrm>
          <a:prstGeom prst="rect">
            <a:avLst/>
          </a:prstGeom>
        </p:spPr>
        <p:txBody>
          <a:bodyPr anchor="t" rtlCol="false" tIns="0" lIns="0" bIns="0" rIns="0">
            <a:spAutoFit/>
          </a:bodyPr>
          <a:lstStyle/>
          <a:p>
            <a:pPr algn="ctr">
              <a:lnSpc>
                <a:spcPts val="2800"/>
              </a:lnSpc>
            </a:pPr>
            <a:r>
              <a:rPr lang="en-US" sz="2000" b="true">
                <a:solidFill>
                  <a:srgbClr val="F0FFC4"/>
                </a:solidFill>
                <a:latin typeface="Cerebri Bold"/>
                <a:ea typeface="Cerebri Bold"/>
                <a:cs typeface="Cerebri Bold"/>
                <a:sym typeface="Cerebri Bold"/>
              </a:rPr>
              <a:t>Vizyon</a:t>
            </a:r>
          </a:p>
          <a:p>
            <a:pPr algn="just">
              <a:lnSpc>
                <a:spcPts val="2800"/>
              </a:lnSpc>
            </a:pPr>
          </a:p>
          <a:p>
            <a:pPr algn="just">
              <a:lnSpc>
                <a:spcPts val="2800"/>
              </a:lnSpc>
              <a:spcBef>
                <a:spcPct val="0"/>
              </a:spcBef>
            </a:pPr>
            <a:r>
              <a:rPr lang="en-US" b="true" sz="2000">
                <a:solidFill>
                  <a:srgbClr val="F0FFC4"/>
                </a:solidFill>
                <a:latin typeface="Cerebri Bold"/>
                <a:ea typeface="Cerebri Bold"/>
                <a:cs typeface="Cerebri Bold"/>
                <a:sym typeface="Cerebri Bold"/>
              </a:rPr>
              <a:t>Çevre Mühendisliği Bölümü, Bolu Abant İzzet Baysal Üniversitesi (B.A.İ.B.Ü.) Mühendislik Fakültesi bünyesinde Eylül 2007 tarihinde kurulmuştur. Hızla artan çevre sorunlarına karşısürdürülebilir kalkınma yönünde ekolojik çözümlerin geliştirilmesinin gereği olarak 1990’lı yıllardan bu yana Ülkemizde Çevre Mühendisliği Lisans Programı tanımı ve içeriği itibariyle hızla gelişmektedir. Günümüzde, tipik bir Çevre Mühendisliği Lisans Programı, hava, toprak ve su kirliliği kontrolü, küresel iklim değişikliği, doğa koruma, arazi kullanımı ve yönetimi, biyojeokimyasal döngüler ve zarar görmüş ekosistemlerin ıslahı/onarımı gibi konuları kapsamak zorundadır. Çevre Mühendisliği Lisans Programı’nın açılması ile öğrencilere geniş bir yelpazede sunulan bu konular ile ilgili olarak mühendislik, bilimsel ve yönetimsel becerilerin kazandırılması hedeflenmektedir. Bolu Abant İzzet Baysal Üniversitesinde Çevre Mühendisliği Bölümünün açılması ulusal ve uluslararası ölçekte Çevre Mühendisliği vizyonunu zenginleştirecektir.</a:t>
            </a:r>
          </a:p>
        </p:txBody>
      </p:sp>
      <p:sp>
        <p:nvSpPr>
          <p:cNvPr name="TextBox 17" id="17"/>
          <p:cNvSpPr txBox="true"/>
          <p:nvPr/>
        </p:nvSpPr>
        <p:spPr>
          <a:xfrm rot="0">
            <a:off x="1028700" y="2652434"/>
            <a:ext cx="7202081" cy="2806700"/>
          </a:xfrm>
          <a:prstGeom prst="rect">
            <a:avLst/>
          </a:prstGeom>
        </p:spPr>
        <p:txBody>
          <a:bodyPr anchor="t" rtlCol="false" tIns="0" lIns="0" bIns="0" rIns="0">
            <a:spAutoFit/>
          </a:bodyPr>
          <a:lstStyle/>
          <a:p>
            <a:pPr algn="ctr">
              <a:lnSpc>
                <a:spcPts val="2800"/>
              </a:lnSpc>
              <a:spcBef>
                <a:spcPct val="0"/>
              </a:spcBef>
            </a:pPr>
            <a:r>
              <a:rPr lang="en-US" b="true" sz="2000">
                <a:solidFill>
                  <a:srgbClr val="104552"/>
                </a:solidFill>
                <a:latin typeface="Cerebri Bold"/>
                <a:ea typeface="Cerebri Bold"/>
                <a:cs typeface="Cerebri Bold"/>
                <a:sym typeface="Cerebri Bold"/>
              </a:rPr>
              <a:t>Misyon</a:t>
            </a:r>
          </a:p>
          <a:p>
            <a:pPr algn="ctr">
              <a:lnSpc>
                <a:spcPts val="2800"/>
              </a:lnSpc>
              <a:spcBef>
                <a:spcPct val="0"/>
              </a:spcBef>
            </a:pPr>
          </a:p>
          <a:p>
            <a:pPr algn="just">
              <a:lnSpc>
                <a:spcPts val="2800"/>
              </a:lnSpc>
              <a:spcBef>
                <a:spcPct val="0"/>
              </a:spcBef>
            </a:pPr>
            <a:r>
              <a:rPr lang="en-US" b="true" sz="2000">
                <a:solidFill>
                  <a:srgbClr val="104552"/>
                </a:solidFill>
                <a:latin typeface="Cerebri Bold"/>
                <a:ea typeface="Cerebri Bold"/>
                <a:cs typeface="Cerebri Bold"/>
                <a:sym typeface="Cerebri Bold"/>
              </a:rPr>
              <a:t>Çevre Mühendisliği alanında uzman kişiler yetiştirmek; çok yönlü ve kapsamlı Çevre Mühendisliği öğretimi ve yenilikçi araştırma-geliştirme-uygulama faaliyetleri vasıtasıyla çevre ile ilgili toplumsal sorunlara çözümler geliştirmek, aynı zamanda bilgi ve teknoloji üretmek ve yaygınlaştırılmasını sağlamaktır.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04552"/>
        </a:solidFill>
      </p:bgPr>
    </p:bg>
    <p:spTree>
      <p:nvGrpSpPr>
        <p:cNvPr id="1" name=""/>
        <p:cNvGrpSpPr/>
        <p:nvPr/>
      </p:nvGrpSpPr>
      <p:grpSpPr>
        <a:xfrm>
          <a:off x="0" y="0"/>
          <a:ext cx="0" cy="0"/>
          <a:chOff x="0" y="0"/>
          <a:chExt cx="0" cy="0"/>
        </a:xfrm>
      </p:grpSpPr>
      <p:grpSp>
        <p:nvGrpSpPr>
          <p:cNvPr name="Group 2" id="2"/>
          <p:cNvGrpSpPr/>
          <p:nvPr/>
        </p:nvGrpSpPr>
        <p:grpSpPr>
          <a:xfrm rot="0">
            <a:off x="-2355694" y="-4960522"/>
            <a:ext cx="22102083" cy="6875571"/>
            <a:chOff x="0" y="0"/>
            <a:chExt cx="5821125" cy="1810850"/>
          </a:xfrm>
        </p:grpSpPr>
        <p:sp>
          <p:nvSpPr>
            <p:cNvPr name="Freeform 3" id="3"/>
            <p:cNvSpPr/>
            <p:nvPr/>
          </p:nvSpPr>
          <p:spPr>
            <a:xfrm flipH="false" flipV="false" rot="0">
              <a:off x="0" y="0"/>
              <a:ext cx="5821125" cy="1810850"/>
            </a:xfrm>
            <a:custGeom>
              <a:avLst/>
              <a:gdLst/>
              <a:ahLst/>
              <a:cxnLst/>
              <a:rect r="r" b="b" t="t" l="l"/>
              <a:pathLst>
                <a:path h="1810850" w="5821125">
                  <a:moveTo>
                    <a:pt x="0" y="0"/>
                  </a:moveTo>
                  <a:lnTo>
                    <a:pt x="5821125" y="0"/>
                  </a:lnTo>
                  <a:lnTo>
                    <a:pt x="5821125" y="1810850"/>
                  </a:lnTo>
                  <a:lnTo>
                    <a:pt x="0" y="1810850"/>
                  </a:lnTo>
                  <a:close/>
                </a:path>
              </a:pathLst>
            </a:custGeom>
            <a:solidFill>
              <a:srgbClr val="F0FFC4"/>
            </a:solidFill>
          </p:spPr>
        </p:sp>
        <p:sp>
          <p:nvSpPr>
            <p:cNvPr name="TextBox 4" id="4"/>
            <p:cNvSpPr txBox="true"/>
            <p:nvPr/>
          </p:nvSpPr>
          <p:spPr>
            <a:xfrm>
              <a:off x="0" y="-47625"/>
              <a:ext cx="5821125" cy="1858475"/>
            </a:xfrm>
            <a:prstGeom prst="rect">
              <a:avLst/>
            </a:prstGeom>
          </p:spPr>
          <p:txBody>
            <a:bodyPr anchor="ctr" rtlCol="false" tIns="50800" lIns="50800" bIns="50800" rIns="50800"/>
            <a:lstStyle/>
            <a:p>
              <a:pPr algn="ctr">
                <a:lnSpc>
                  <a:spcPts val="3500"/>
                </a:lnSpc>
              </a:pPr>
            </a:p>
          </p:txBody>
        </p:sp>
      </p:grpSp>
      <p:grpSp>
        <p:nvGrpSpPr>
          <p:cNvPr name="Group 5" id="5"/>
          <p:cNvGrpSpPr>
            <a:grpSpLocks noChangeAspect="true"/>
          </p:cNvGrpSpPr>
          <p:nvPr/>
        </p:nvGrpSpPr>
        <p:grpSpPr>
          <a:xfrm rot="0">
            <a:off x="2661446" y="2392479"/>
            <a:ext cx="1834014" cy="2751021"/>
            <a:chOff x="0" y="0"/>
            <a:chExt cx="6350000" cy="9525000"/>
          </a:xfrm>
        </p:grpSpPr>
        <p:sp>
          <p:nvSpPr>
            <p:cNvPr name="Freeform 6" id="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 t="0" r="-6250" b="0"/>
              </a:stretch>
            </a:blipFill>
          </p:spPr>
        </p:sp>
      </p:grpSp>
      <p:grpSp>
        <p:nvGrpSpPr>
          <p:cNvPr name="Group 7" id="7"/>
          <p:cNvGrpSpPr>
            <a:grpSpLocks noChangeAspect="true"/>
          </p:cNvGrpSpPr>
          <p:nvPr/>
        </p:nvGrpSpPr>
        <p:grpSpPr>
          <a:xfrm rot="0">
            <a:off x="4917690" y="2392479"/>
            <a:ext cx="1834014" cy="2751021"/>
            <a:chOff x="0" y="0"/>
            <a:chExt cx="6350000" cy="9525000"/>
          </a:xfrm>
        </p:grpSpPr>
        <p:sp>
          <p:nvSpPr>
            <p:cNvPr name="Freeform 8" id="8"/>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3357" t="0" r="-17899" b="0"/>
              </a:stretch>
            </a:blipFill>
          </p:spPr>
        </p:sp>
      </p:grpSp>
      <p:grpSp>
        <p:nvGrpSpPr>
          <p:cNvPr name="Group 9" id="9"/>
          <p:cNvGrpSpPr>
            <a:grpSpLocks noChangeAspect="true"/>
          </p:cNvGrpSpPr>
          <p:nvPr/>
        </p:nvGrpSpPr>
        <p:grpSpPr>
          <a:xfrm rot="0">
            <a:off x="7248713" y="2392479"/>
            <a:ext cx="1834014" cy="2751021"/>
            <a:chOff x="0" y="0"/>
            <a:chExt cx="6350000" cy="9525000"/>
          </a:xfrm>
        </p:grpSpPr>
        <p:sp>
          <p:nvSpPr>
            <p:cNvPr name="Freeform 10" id="10"/>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6390" t="0" r="-6390" b="0"/>
              </a:stretch>
            </a:blipFill>
          </p:spPr>
        </p:sp>
      </p:grpSp>
      <p:grpSp>
        <p:nvGrpSpPr>
          <p:cNvPr name="Group 11" id="11"/>
          <p:cNvGrpSpPr>
            <a:grpSpLocks noChangeAspect="true"/>
          </p:cNvGrpSpPr>
          <p:nvPr/>
        </p:nvGrpSpPr>
        <p:grpSpPr>
          <a:xfrm rot="0">
            <a:off x="9448513" y="2392479"/>
            <a:ext cx="1834014" cy="2751021"/>
            <a:chOff x="0" y="0"/>
            <a:chExt cx="6350000" cy="9525000"/>
          </a:xfrm>
        </p:grpSpPr>
        <p:sp>
          <p:nvSpPr>
            <p:cNvPr name="Freeform 12" id="12"/>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3133" t="0" r="-9366" b="0"/>
              </a:stretch>
            </a:blipFill>
          </p:spPr>
        </p:sp>
      </p:grpSp>
      <p:grpSp>
        <p:nvGrpSpPr>
          <p:cNvPr name="Group 13" id="13"/>
          <p:cNvGrpSpPr>
            <a:grpSpLocks noChangeAspect="true"/>
          </p:cNvGrpSpPr>
          <p:nvPr/>
        </p:nvGrpSpPr>
        <p:grpSpPr>
          <a:xfrm rot="0">
            <a:off x="11701628" y="2392479"/>
            <a:ext cx="1834014" cy="2751021"/>
            <a:chOff x="0" y="0"/>
            <a:chExt cx="6350000" cy="9525000"/>
          </a:xfrm>
        </p:grpSpPr>
        <p:sp>
          <p:nvSpPr>
            <p:cNvPr name="Freeform 14" id="14"/>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6"/>
              <a:stretch>
                <a:fillRect l="-6390" t="0" r="-6390" b="0"/>
              </a:stretch>
            </a:blipFill>
          </p:spPr>
        </p:sp>
      </p:grpSp>
      <p:grpSp>
        <p:nvGrpSpPr>
          <p:cNvPr name="Group 15" id="15"/>
          <p:cNvGrpSpPr>
            <a:grpSpLocks noChangeAspect="true"/>
          </p:cNvGrpSpPr>
          <p:nvPr/>
        </p:nvGrpSpPr>
        <p:grpSpPr>
          <a:xfrm rot="0">
            <a:off x="13954742" y="2392479"/>
            <a:ext cx="1834014" cy="2751021"/>
            <a:chOff x="0" y="0"/>
            <a:chExt cx="6350000" cy="9525000"/>
          </a:xfrm>
        </p:grpSpPr>
        <p:sp>
          <p:nvSpPr>
            <p:cNvPr name="Freeform 16" id="1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l="-6390" t="0" r="-6390" b="0"/>
              </a:stretch>
            </a:blipFill>
          </p:spPr>
        </p:sp>
      </p:grpSp>
      <p:grpSp>
        <p:nvGrpSpPr>
          <p:cNvPr name="Group 17" id="17"/>
          <p:cNvGrpSpPr>
            <a:grpSpLocks noChangeAspect="true"/>
          </p:cNvGrpSpPr>
          <p:nvPr/>
        </p:nvGrpSpPr>
        <p:grpSpPr>
          <a:xfrm rot="0">
            <a:off x="3987856" y="6079236"/>
            <a:ext cx="1834014" cy="2751021"/>
            <a:chOff x="0" y="0"/>
            <a:chExt cx="6350000" cy="9525000"/>
          </a:xfrm>
        </p:grpSpPr>
        <p:sp>
          <p:nvSpPr>
            <p:cNvPr name="Freeform 18" id="18"/>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8"/>
              <a:stretch>
                <a:fillRect l="-2755" t="0" r="-10026" b="0"/>
              </a:stretch>
            </a:blipFill>
          </p:spPr>
        </p:sp>
      </p:grpSp>
      <p:grpSp>
        <p:nvGrpSpPr>
          <p:cNvPr name="Group 19" id="19"/>
          <p:cNvGrpSpPr>
            <a:grpSpLocks noChangeAspect="true"/>
          </p:cNvGrpSpPr>
          <p:nvPr/>
        </p:nvGrpSpPr>
        <p:grpSpPr>
          <a:xfrm rot="0">
            <a:off x="1729197" y="6079236"/>
            <a:ext cx="1834014" cy="2751021"/>
            <a:chOff x="0" y="0"/>
            <a:chExt cx="6350000" cy="9525000"/>
          </a:xfrm>
        </p:grpSpPr>
        <p:sp>
          <p:nvSpPr>
            <p:cNvPr name="Freeform 20" id="20"/>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9"/>
              <a:stretch>
                <a:fillRect l="-10628" t="0" r="-10628" b="0"/>
              </a:stretch>
            </a:blipFill>
          </p:spPr>
        </p:sp>
      </p:grpSp>
      <p:grpSp>
        <p:nvGrpSpPr>
          <p:cNvPr name="Group 21" id="21"/>
          <p:cNvGrpSpPr>
            <a:grpSpLocks noChangeAspect="true"/>
          </p:cNvGrpSpPr>
          <p:nvPr/>
        </p:nvGrpSpPr>
        <p:grpSpPr>
          <a:xfrm rot="0">
            <a:off x="6246515" y="6079236"/>
            <a:ext cx="1834014" cy="2751021"/>
            <a:chOff x="0" y="0"/>
            <a:chExt cx="6350000" cy="9525000"/>
          </a:xfrm>
        </p:grpSpPr>
        <p:sp>
          <p:nvSpPr>
            <p:cNvPr name="Freeform 22" id="22"/>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0"/>
              <a:stretch>
                <a:fillRect l="-8069" t="0" r="-8069" b="0"/>
              </a:stretch>
            </a:blipFill>
          </p:spPr>
        </p:sp>
      </p:grpSp>
      <p:grpSp>
        <p:nvGrpSpPr>
          <p:cNvPr name="Group 23" id="23"/>
          <p:cNvGrpSpPr>
            <a:grpSpLocks noChangeAspect="true"/>
          </p:cNvGrpSpPr>
          <p:nvPr/>
        </p:nvGrpSpPr>
        <p:grpSpPr>
          <a:xfrm rot="0">
            <a:off x="8505174" y="6079236"/>
            <a:ext cx="1834014" cy="2751021"/>
            <a:chOff x="0" y="0"/>
            <a:chExt cx="6350000" cy="9525000"/>
          </a:xfrm>
        </p:grpSpPr>
        <p:sp>
          <p:nvSpPr>
            <p:cNvPr name="Freeform 24" id="24"/>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1"/>
              <a:stretch>
                <a:fillRect l="-11220" t="0" r="-11220" b="0"/>
              </a:stretch>
            </a:blipFill>
          </p:spPr>
        </p:sp>
      </p:grpSp>
      <p:grpSp>
        <p:nvGrpSpPr>
          <p:cNvPr name="Group 25" id="25"/>
          <p:cNvGrpSpPr>
            <a:grpSpLocks noChangeAspect="true"/>
          </p:cNvGrpSpPr>
          <p:nvPr/>
        </p:nvGrpSpPr>
        <p:grpSpPr>
          <a:xfrm rot="0">
            <a:off x="10763833" y="6079236"/>
            <a:ext cx="1834014" cy="2751021"/>
            <a:chOff x="0" y="0"/>
            <a:chExt cx="6350000" cy="9525000"/>
          </a:xfrm>
        </p:grpSpPr>
        <p:sp>
          <p:nvSpPr>
            <p:cNvPr name="Freeform 26" id="2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2"/>
              <a:stretch>
                <a:fillRect l="-8372" t="0" r="-8372" b="0"/>
              </a:stretch>
            </a:blipFill>
          </p:spPr>
        </p:sp>
      </p:grpSp>
      <p:grpSp>
        <p:nvGrpSpPr>
          <p:cNvPr name="Group 27" id="27"/>
          <p:cNvGrpSpPr>
            <a:grpSpLocks noChangeAspect="true"/>
          </p:cNvGrpSpPr>
          <p:nvPr/>
        </p:nvGrpSpPr>
        <p:grpSpPr>
          <a:xfrm rot="0">
            <a:off x="13016947" y="6079236"/>
            <a:ext cx="1834014" cy="2751021"/>
            <a:chOff x="0" y="0"/>
            <a:chExt cx="6350000" cy="9525000"/>
          </a:xfrm>
        </p:grpSpPr>
        <p:sp>
          <p:nvSpPr>
            <p:cNvPr name="Freeform 28" id="28"/>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3"/>
              <a:stretch>
                <a:fillRect l="-9806" t="0" r="-9806" b="0"/>
              </a:stretch>
            </a:blipFill>
          </p:spPr>
        </p:sp>
      </p:grpSp>
      <p:grpSp>
        <p:nvGrpSpPr>
          <p:cNvPr name="Group 29" id="29"/>
          <p:cNvGrpSpPr>
            <a:grpSpLocks noChangeAspect="true"/>
          </p:cNvGrpSpPr>
          <p:nvPr/>
        </p:nvGrpSpPr>
        <p:grpSpPr>
          <a:xfrm rot="0">
            <a:off x="15270062" y="6079236"/>
            <a:ext cx="1834014" cy="2751021"/>
            <a:chOff x="0" y="0"/>
            <a:chExt cx="6350000" cy="9525000"/>
          </a:xfrm>
        </p:grpSpPr>
        <p:sp>
          <p:nvSpPr>
            <p:cNvPr name="Freeform 30" id="30"/>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4"/>
              <a:stretch>
                <a:fillRect l="-3440" t="0" r="0" b="0"/>
              </a:stretch>
            </a:blipFill>
          </p:spPr>
        </p:sp>
      </p:grpSp>
      <p:sp>
        <p:nvSpPr>
          <p:cNvPr name="TextBox 31" id="31"/>
          <p:cNvSpPr txBox="true"/>
          <p:nvPr/>
        </p:nvSpPr>
        <p:spPr>
          <a:xfrm rot="0">
            <a:off x="4834400" y="457200"/>
            <a:ext cx="8619201" cy="1028700"/>
          </a:xfrm>
          <a:prstGeom prst="rect">
            <a:avLst/>
          </a:prstGeom>
        </p:spPr>
        <p:txBody>
          <a:bodyPr anchor="t" rtlCol="false" tIns="0" lIns="0" bIns="0" rIns="0">
            <a:spAutoFit/>
          </a:bodyPr>
          <a:lstStyle/>
          <a:p>
            <a:pPr algn="ctr">
              <a:lnSpc>
                <a:spcPts val="8400"/>
              </a:lnSpc>
              <a:spcBef>
                <a:spcPct val="0"/>
              </a:spcBef>
            </a:pPr>
            <a:r>
              <a:rPr lang="en-US" sz="6000">
                <a:solidFill>
                  <a:srgbClr val="104552"/>
                </a:solidFill>
                <a:latin typeface="Laila Bold"/>
                <a:ea typeface="Laila Bold"/>
                <a:cs typeface="Laila Bold"/>
                <a:sym typeface="Laila Bold"/>
              </a:rPr>
              <a:t>Akademik Kadromuz</a:t>
            </a:r>
          </a:p>
        </p:txBody>
      </p:sp>
      <p:sp>
        <p:nvSpPr>
          <p:cNvPr name="TextBox 32" id="32"/>
          <p:cNvSpPr txBox="true"/>
          <p:nvPr/>
        </p:nvSpPr>
        <p:spPr>
          <a:xfrm rot="0">
            <a:off x="2661446" y="5336286"/>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Prof. Dr. Nusret KARAKAYA</a:t>
            </a:r>
          </a:p>
        </p:txBody>
      </p:sp>
      <p:sp>
        <p:nvSpPr>
          <p:cNvPr name="TextBox 33" id="33"/>
          <p:cNvSpPr txBox="true"/>
          <p:nvPr/>
        </p:nvSpPr>
        <p:spPr>
          <a:xfrm rot="0">
            <a:off x="4917690" y="5336286"/>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Prof. Dr. Duran KARAKAŞ</a:t>
            </a:r>
          </a:p>
        </p:txBody>
      </p:sp>
      <p:sp>
        <p:nvSpPr>
          <p:cNvPr name="TextBox 34" id="34"/>
          <p:cNvSpPr txBox="true"/>
          <p:nvPr/>
        </p:nvSpPr>
        <p:spPr>
          <a:xfrm rot="0">
            <a:off x="7243168" y="5336286"/>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Prof. Dr. Arda YALÇUK</a:t>
            </a:r>
          </a:p>
        </p:txBody>
      </p:sp>
      <p:sp>
        <p:nvSpPr>
          <p:cNvPr name="TextBox 35" id="35"/>
          <p:cNvSpPr txBox="true"/>
          <p:nvPr/>
        </p:nvSpPr>
        <p:spPr>
          <a:xfrm rot="0">
            <a:off x="9448513" y="5336286"/>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Prof. Dr. Nazlı BALDAN PAKDİL</a:t>
            </a:r>
          </a:p>
        </p:txBody>
      </p:sp>
      <p:sp>
        <p:nvSpPr>
          <p:cNvPr name="TextBox 36" id="36"/>
          <p:cNvSpPr txBox="true"/>
          <p:nvPr/>
        </p:nvSpPr>
        <p:spPr>
          <a:xfrm rot="0">
            <a:off x="11701628" y="5336286"/>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Doç. Dr. Berrin TOPUZ</a:t>
            </a:r>
          </a:p>
        </p:txBody>
      </p:sp>
      <p:sp>
        <p:nvSpPr>
          <p:cNvPr name="TextBox 37" id="37"/>
          <p:cNvSpPr txBox="true"/>
          <p:nvPr/>
        </p:nvSpPr>
        <p:spPr>
          <a:xfrm rot="0">
            <a:off x="13954742" y="5334000"/>
            <a:ext cx="1834014" cy="523875"/>
          </a:xfrm>
          <a:prstGeom prst="rect">
            <a:avLst/>
          </a:prstGeom>
        </p:spPr>
        <p:txBody>
          <a:bodyPr anchor="t" rtlCol="false" tIns="0" lIns="0" bIns="0" rIns="0">
            <a:spAutoFit/>
          </a:bodyPr>
          <a:lstStyle/>
          <a:p>
            <a:pPr algn="ctr">
              <a:lnSpc>
                <a:spcPts val="2100"/>
              </a:lnSpc>
            </a:pPr>
            <a:r>
              <a:rPr lang="en-US" sz="1500" b="true">
                <a:solidFill>
                  <a:srgbClr val="F0FFC4"/>
                </a:solidFill>
                <a:latin typeface="Cerebri Bold"/>
                <a:ea typeface="Cerebri Bold"/>
                <a:cs typeface="Cerebri Bold"/>
                <a:sym typeface="Cerebri Bold"/>
              </a:rPr>
              <a:t>Doç. Dr. Akif </a:t>
            </a:r>
          </a:p>
          <a:p>
            <a:pPr algn="ctr">
              <a:lnSpc>
                <a:spcPts val="2100"/>
              </a:lnSpc>
              <a:spcBef>
                <a:spcPct val="0"/>
              </a:spcBef>
            </a:pPr>
            <a:r>
              <a:rPr lang="en-US" b="true" sz="1500">
                <a:solidFill>
                  <a:srgbClr val="F0FFC4"/>
                </a:solidFill>
                <a:latin typeface="Cerebri Bold"/>
                <a:ea typeface="Cerebri Bold"/>
                <a:cs typeface="Cerebri Bold"/>
                <a:sym typeface="Cerebri Bold"/>
              </a:rPr>
              <a:t>ARI</a:t>
            </a:r>
          </a:p>
        </p:txBody>
      </p:sp>
      <p:sp>
        <p:nvSpPr>
          <p:cNvPr name="TextBox 38" id="38"/>
          <p:cNvSpPr txBox="true"/>
          <p:nvPr/>
        </p:nvSpPr>
        <p:spPr>
          <a:xfrm rot="0">
            <a:off x="1729197" y="9020757"/>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Dr. Öğretim Üyesi Yakup ERMURAT</a:t>
            </a:r>
          </a:p>
        </p:txBody>
      </p:sp>
      <p:sp>
        <p:nvSpPr>
          <p:cNvPr name="TextBox 39" id="39"/>
          <p:cNvSpPr txBox="true"/>
          <p:nvPr/>
        </p:nvSpPr>
        <p:spPr>
          <a:xfrm rot="0">
            <a:off x="3982311" y="9020757"/>
            <a:ext cx="1834014"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Dr. Öğretim Üyesi Gamze DOĞDU</a:t>
            </a:r>
          </a:p>
        </p:txBody>
      </p:sp>
      <p:sp>
        <p:nvSpPr>
          <p:cNvPr name="TextBox 40" id="40"/>
          <p:cNvSpPr txBox="true"/>
          <p:nvPr/>
        </p:nvSpPr>
        <p:spPr>
          <a:xfrm rot="0">
            <a:off x="6246515" y="9020757"/>
            <a:ext cx="1962106"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Öğretim Görevlisi Dr.  Miraç ERYİĞİT</a:t>
            </a:r>
          </a:p>
        </p:txBody>
      </p:sp>
      <p:sp>
        <p:nvSpPr>
          <p:cNvPr name="TextBox 41" id="41"/>
          <p:cNvSpPr txBox="true"/>
          <p:nvPr/>
        </p:nvSpPr>
        <p:spPr>
          <a:xfrm rot="0">
            <a:off x="8298039" y="9020757"/>
            <a:ext cx="2258659"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Dr. Öğretim Üyesi   Önder GÜLBEYAZ</a:t>
            </a:r>
          </a:p>
        </p:txBody>
      </p:sp>
      <p:sp>
        <p:nvSpPr>
          <p:cNvPr name="TextBox 42" id="42"/>
          <p:cNvSpPr txBox="true"/>
          <p:nvPr/>
        </p:nvSpPr>
        <p:spPr>
          <a:xfrm rot="0">
            <a:off x="10642423" y="9006937"/>
            <a:ext cx="2234586" cy="537695"/>
          </a:xfrm>
          <a:prstGeom prst="rect">
            <a:avLst/>
          </a:prstGeom>
        </p:spPr>
        <p:txBody>
          <a:bodyPr anchor="t" rtlCol="false" tIns="0" lIns="0" bIns="0" rIns="0">
            <a:spAutoFit/>
          </a:bodyPr>
          <a:lstStyle/>
          <a:p>
            <a:pPr algn="ctr">
              <a:lnSpc>
                <a:spcPts val="2158"/>
              </a:lnSpc>
              <a:spcBef>
                <a:spcPct val="0"/>
              </a:spcBef>
            </a:pPr>
            <a:r>
              <a:rPr lang="en-US" b="true" sz="1541">
                <a:solidFill>
                  <a:srgbClr val="F0FFC4"/>
                </a:solidFill>
                <a:latin typeface="Cerebri Bold"/>
                <a:ea typeface="Cerebri Bold"/>
                <a:cs typeface="Cerebri Bold"/>
                <a:sym typeface="Cerebri Bold"/>
              </a:rPr>
              <a:t>Araştırma Görevlisi Dr. Pelin ERTÜRK ARI</a:t>
            </a:r>
          </a:p>
        </p:txBody>
      </p:sp>
      <p:sp>
        <p:nvSpPr>
          <p:cNvPr name="TextBox 43" id="43"/>
          <p:cNvSpPr txBox="true"/>
          <p:nvPr/>
        </p:nvSpPr>
        <p:spPr>
          <a:xfrm rot="0">
            <a:off x="13004521" y="9020757"/>
            <a:ext cx="2201786"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Araştırma Görevlisi  Dr. Tuğçe DEMİR</a:t>
            </a:r>
          </a:p>
        </p:txBody>
      </p:sp>
      <p:sp>
        <p:nvSpPr>
          <p:cNvPr name="TextBox 44" id="44"/>
          <p:cNvSpPr txBox="true"/>
          <p:nvPr/>
        </p:nvSpPr>
        <p:spPr>
          <a:xfrm rot="0">
            <a:off x="15206307" y="9020757"/>
            <a:ext cx="1961523" cy="523875"/>
          </a:xfrm>
          <a:prstGeom prst="rect">
            <a:avLst/>
          </a:prstGeom>
        </p:spPr>
        <p:txBody>
          <a:bodyPr anchor="t" rtlCol="false" tIns="0" lIns="0" bIns="0" rIns="0">
            <a:spAutoFit/>
          </a:bodyPr>
          <a:lstStyle/>
          <a:p>
            <a:pPr algn="ctr">
              <a:lnSpc>
                <a:spcPts val="2100"/>
              </a:lnSpc>
              <a:spcBef>
                <a:spcPct val="0"/>
              </a:spcBef>
            </a:pPr>
            <a:r>
              <a:rPr lang="en-US" b="true" sz="1500">
                <a:solidFill>
                  <a:srgbClr val="F0FFC4"/>
                </a:solidFill>
                <a:latin typeface="Cerebri Bold"/>
                <a:ea typeface="Cerebri Bold"/>
                <a:cs typeface="Cerebri Bold"/>
                <a:sym typeface="Cerebri Bold"/>
              </a:rPr>
              <a:t>Araştırma Görevlisi  Emre DİKMEN</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2585056" y="-4455940"/>
            <a:ext cx="22102083" cy="5614562"/>
            <a:chOff x="0" y="0"/>
            <a:chExt cx="5821125" cy="1478732"/>
          </a:xfrm>
        </p:grpSpPr>
        <p:sp>
          <p:nvSpPr>
            <p:cNvPr name="Freeform 3" id="3"/>
            <p:cNvSpPr/>
            <p:nvPr/>
          </p:nvSpPr>
          <p:spPr>
            <a:xfrm flipH="false" flipV="false" rot="0">
              <a:off x="0" y="0"/>
              <a:ext cx="5821125" cy="1478733"/>
            </a:xfrm>
            <a:custGeom>
              <a:avLst/>
              <a:gdLst/>
              <a:ahLst/>
              <a:cxnLst/>
              <a:rect r="r" b="b" t="t" l="l"/>
              <a:pathLst>
                <a:path h="1478733" w="5821125">
                  <a:moveTo>
                    <a:pt x="0" y="0"/>
                  </a:moveTo>
                  <a:lnTo>
                    <a:pt x="5821125" y="0"/>
                  </a:lnTo>
                  <a:lnTo>
                    <a:pt x="5821125" y="1478733"/>
                  </a:lnTo>
                  <a:lnTo>
                    <a:pt x="0" y="1478733"/>
                  </a:lnTo>
                  <a:close/>
                </a:path>
              </a:pathLst>
            </a:custGeom>
            <a:solidFill>
              <a:srgbClr val="104552"/>
            </a:solidFill>
          </p:spPr>
        </p:sp>
        <p:sp>
          <p:nvSpPr>
            <p:cNvPr name="TextBox 4" id="4"/>
            <p:cNvSpPr txBox="true"/>
            <p:nvPr/>
          </p:nvSpPr>
          <p:spPr>
            <a:xfrm>
              <a:off x="0" y="-47625"/>
              <a:ext cx="5821125" cy="1526357"/>
            </a:xfrm>
            <a:prstGeom prst="rect">
              <a:avLst/>
            </a:prstGeom>
          </p:spPr>
          <p:txBody>
            <a:bodyPr anchor="ctr" rtlCol="false" tIns="50800" lIns="50800" bIns="50800" rIns="50800"/>
            <a:lstStyle/>
            <a:p>
              <a:pPr algn="ctr">
                <a:lnSpc>
                  <a:spcPts val="3500"/>
                </a:lnSpc>
              </a:pPr>
            </a:p>
          </p:txBody>
        </p:sp>
      </p:grpSp>
      <p:graphicFrame>
        <p:nvGraphicFramePr>
          <p:cNvPr name="Table 5" id="5"/>
          <p:cNvGraphicFramePr>
            <a:graphicFrameLocks noGrp="true"/>
          </p:cNvGraphicFramePr>
          <p:nvPr/>
        </p:nvGraphicFramePr>
        <p:xfrm>
          <a:off x="4278876" y="1906229"/>
          <a:ext cx="9730248" cy="7875639"/>
        </p:xfrm>
        <a:graphic>
          <a:graphicData uri="http://schemas.openxmlformats.org/drawingml/2006/table">
            <a:tbl>
              <a:tblPr/>
              <a:tblGrid>
                <a:gridCol w="6366855"/>
              </a:tblGrid>
              <a:tr h="1125091">
                <a:tc>
                  <a:txBody>
                    <a:bodyPr anchor="t" rtlCol="false"/>
                    <a:lstStyle/>
                    <a:p>
                      <a:pPr algn="l">
                        <a:lnSpc>
                          <a:spcPts val="2799"/>
                        </a:lnSpc>
                        <a:defRPr/>
                      </a:pPr>
                      <a:r>
                        <a:rPr lang="en-US" sz="1999">
                          <a:solidFill>
                            <a:srgbClr val="000000"/>
                          </a:solidFill>
                          <a:latin typeface="Cerebri"/>
                          <a:ea typeface="Cerebri"/>
                          <a:cs typeface="Cerebri"/>
                          <a:sym typeface="Cerebri"/>
                        </a:rPr>
                        <a:t>ÇEVRE MÜHENDİSLİĞİ AR-GE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ATMOSFERİK ARAŞTIRMA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KİMYA VE MİKROBİYOLOJİ ARAŞTIRMA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HİDROJEOLOJİ VE LİMNOLOJİ ARAŞTIRMA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ATIKSU-ARITMA ÇAMURLARI ARAŞTIRMA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KİMYA VE ÇEVRE KİMYASI ÖĞRENCİ UYGULAMA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25091">
                <a:tc>
                  <a:txBody>
                    <a:bodyPr anchor="t" rtlCol="false"/>
                    <a:lstStyle/>
                    <a:p>
                      <a:pPr algn="l">
                        <a:lnSpc>
                          <a:spcPts val="2799"/>
                        </a:lnSpc>
                        <a:defRPr/>
                      </a:pPr>
                      <a:r>
                        <a:rPr lang="en-US" sz="1999">
                          <a:solidFill>
                            <a:srgbClr val="000000"/>
                          </a:solidFill>
                          <a:latin typeface="Cerebri"/>
                          <a:ea typeface="Cerebri"/>
                          <a:cs typeface="Cerebri"/>
                          <a:sym typeface="Cerebri"/>
                        </a:rPr>
                        <a:t>ÇEVRE MİKROBİYOLOJİSİ ÖĞRENCİ UYGULAMA LABORATUVARI</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0" y="129922"/>
            <a:ext cx="18288000" cy="1028700"/>
          </a:xfrm>
          <a:prstGeom prst="rect">
            <a:avLst/>
          </a:prstGeom>
        </p:spPr>
        <p:txBody>
          <a:bodyPr anchor="t" rtlCol="false" tIns="0" lIns="0" bIns="0" rIns="0">
            <a:spAutoFit/>
          </a:bodyPr>
          <a:lstStyle/>
          <a:p>
            <a:pPr algn="ctr">
              <a:lnSpc>
                <a:spcPts val="8400"/>
              </a:lnSpc>
              <a:spcBef>
                <a:spcPct val="0"/>
              </a:spcBef>
            </a:pPr>
            <a:r>
              <a:rPr lang="en-US" sz="6000">
                <a:solidFill>
                  <a:srgbClr val="F0FFC4"/>
                </a:solidFill>
                <a:latin typeface="Laila Bold"/>
                <a:ea typeface="Laila Bold"/>
                <a:cs typeface="Laila Bold"/>
                <a:sym typeface="Laila Bold"/>
              </a:rPr>
              <a:t>Laboratuvarlar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0FFC4"/>
        </a:solidFill>
      </p:bgPr>
    </p:bg>
    <p:spTree>
      <p:nvGrpSpPr>
        <p:cNvPr id="1" name=""/>
        <p:cNvGrpSpPr/>
        <p:nvPr/>
      </p:nvGrpSpPr>
      <p:grpSpPr>
        <a:xfrm>
          <a:off x="0" y="0"/>
          <a:ext cx="0" cy="0"/>
          <a:chOff x="0" y="0"/>
          <a:chExt cx="0" cy="0"/>
        </a:xfrm>
      </p:grpSpPr>
      <p:grpSp>
        <p:nvGrpSpPr>
          <p:cNvPr name="Group 2" id="2"/>
          <p:cNvGrpSpPr/>
          <p:nvPr/>
        </p:nvGrpSpPr>
        <p:grpSpPr>
          <a:xfrm rot="0">
            <a:off x="-2585056" y="-4455940"/>
            <a:ext cx="22102083" cy="5888210"/>
            <a:chOff x="0" y="0"/>
            <a:chExt cx="5821125" cy="1550804"/>
          </a:xfrm>
        </p:grpSpPr>
        <p:sp>
          <p:nvSpPr>
            <p:cNvPr name="Freeform 3" id="3"/>
            <p:cNvSpPr/>
            <p:nvPr/>
          </p:nvSpPr>
          <p:spPr>
            <a:xfrm flipH="false" flipV="false" rot="0">
              <a:off x="0" y="0"/>
              <a:ext cx="5821125" cy="1550804"/>
            </a:xfrm>
            <a:custGeom>
              <a:avLst/>
              <a:gdLst/>
              <a:ahLst/>
              <a:cxnLst/>
              <a:rect r="r" b="b" t="t" l="l"/>
              <a:pathLst>
                <a:path h="1550804" w="5821125">
                  <a:moveTo>
                    <a:pt x="0" y="0"/>
                  </a:moveTo>
                  <a:lnTo>
                    <a:pt x="5821125" y="0"/>
                  </a:lnTo>
                  <a:lnTo>
                    <a:pt x="5821125" y="1550804"/>
                  </a:lnTo>
                  <a:lnTo>
                    <a:pt x="0" y="1550804"/>
                  </a:lnTo>
                  <a:close/>
                </a:path>
              </a:pathLst>
            </a:custGeom>
            <a:solidFill>
              <a:srgbClr val="104552"/>
            </a:solidFill>
          </p:spPr>
        </p:sp>
        <p:sp>
          <p:nvSpPr>
            <p:cNvPr name="TextBox 4" id="4"/>
            <p:cNvSpPr txBox="true"/>
            <p:nvPr/>
          </p:nvSpPr>
          <p:spPr>
            <a:xfrm>
              <a:off x="0" y="-47625"/>
              <a:ext cx="5821125" cy="1598429"/>
            </a:xfrm>
            <a:prstGeom prst="rect">
              <a:avLst/>
            </a:prstGeom>
          </p:spPr>
          <p:txBody>
            <a:bodyPr anchor="ctr" rtlCol="false" tIns="50800" lIns="50800" bIns="50800" rIns="50800"/>
            <a:lstStyle/>
            <a:p>
              <a:pPr algn="ctr">
                <a:lnSpc>
                  <a:spcPts val="3500"/>
                </a:lnSpc>
              </a:pPr>
            </a:p>
          </p:txBody>
        </p:sp>
      </p:grpSp>
      <p:sp>
        <p:nvSpPr>
          <p:cNvPr name="Freeform 5" id="5"/>
          <p:cNvSpPr/>
          <p:nvPr/>
        </p:nvSpPr>
        <p:spPr>
          <a:xfrm flipH="false" flipV="false" rot="0">
            <a:off x="1028700" y="2724883"/>
            <a:ext cx="16230600" cy="5782151"/>
          </a:xfrm>
          <a:custGeom>
            <a:avLst/>
            <a:gdLst/>
            <a:ahLst/>
            <a:cxnLst/>
            <a:rect r="r" b="b" t="t" l="l"/>
            <a:pathLst>
              <a:path h="5782151" w="16230600">
                <a:moveTo>
                  <a:pt x="0" y="0"/>
                </a:moveTo>
                <a:lnTo>
                  <a:pt x="16230600" y="0"/>
                </a:lnTo>
                <a:lnTo>
                  <a:pt x="16230600" y="5782151"/>
                </a:lnTo>
                <a:lnTo>
                  <a:pt x="0" y="5782151"/>
                </a:lnTo>
                <a:lnTo>
                  <a:pt x="0" y="0"/>
                </a:lnTo>
                <a:close/>
              </a:path>
            </a:pathLst>
          </a:custGeom>
          <a:blipFill>
            <a:blip r:embed="rId2"/>
            <a:stretch>
              <a:fillRect l="0" t="0" r="0" b="0"/>
            </a:stretch>
          </a:blipFill>
        </p:spPr>
      </p:sp>
      <p:sp>
        <p:nvSpPr>
          <p:cNvPr name="TextBox 6" id="6"/>
          <p:cNvSpPr txBox="true"/>
          <p:nvPr/>
        </p:nvSpPr>
        <p:spPr>
          <a:xfrm rot="0">
            <a:off x="1090410" y="37745"/>
            <a:ext cx="14751151" cy="1028700"/>
          </a:xfrm>
          <a:prstGeom prst="rect">
            <a:avLst/>
          </a:prstGeom>
        </p:spPr>
        <p:txBody>
          <a:bodyPr anchor="t" rtlCol="false" tIns="0" lIns="0" bIns="0" rIns="0">
            <a:spAutoFit/>
          </a:bodyPr>
          <a:lstStyle/>
          <a:p>
            <a:pPr algn="ctr">
              <a:lnSpc>
                <a:spcPts val="8400"/>
              </a:lnSpc>
              <a:spcBef>
                <a:spcPct val="0"/>
              </a:spcBef>
            </a:pPr>
            <a:r>
              <a:rPr lang="en-US" sz="6000">
                <a:solidFill>
                  <a:srgbClr val="F0FFC4"/>
                </a:solidFill>
                <a:latin typeface="Laila Bold"/>
                <a:ea typeface="Laila Bold"/>
                <a:cs typeface="Laila Bold"/>
                <a:sym typeface="Laila Bold"/>
              </a:rPr>
              <a:t>Komisyonlar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DAFbStgPHqc</dc:identifier>
  <dcterms:modified xsi:type="dcterms:W3CDTF">2011-08-01T06:04:30Z</dcterms:modified>
  <cp:revision>1</cp:revision>
  <dc:title>ÇEVRE MÜHENDİSLİĞİ</dc:title>
</cp:coreProperties>
</file>